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x-wav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864" r:id="rId2"/>
    <p:sldId id="869" r:id="rId3"/>
    <p:sldId id="840" r:id="rId4"/>
    <p:sldId id="777" r:id="rId5"/>
    <p:sldId id="778" r:id="rId6"/>
    <p:sldId id="779" r:id="rId7"/>
    <p:sldId id="780" r:id="rId8"/>
    <p:sldId id="781" r:id="rId9"/>
    <p:sldId id="782" r:id="rId10"/>
    <p:sldId id="870" r:id="rId11"/>
    <p:sldId id="871" r:id="rId12"/>
    <p:sldId id="872" r:id="rId13"/>
    <p:sldId id="311" r:id="rId14"/>
    <p:sldId id="783" r:id="rId15"/>
    <p:sldId id="326" r:id="rId16"/>
    <p:sldId id="784" r:id="rId17"/>
    <p:sldId id="785" r:id="rId18"/>
    <p:sldId id="786" r:id="rId19"/>
    <p:sldId id="787" r:id="rId20"/>
    <p:sldId id="890" r:id="rId21"/>
    <p:sldId id="891" r:id="rId22"/>
    <p:sldId id="892" r:id="rId23"/>
    <p:sldId id="854" r:id="rId24"/>
    <p:sldId id="855" r:id="rId25"/>
    <p:sldId id="863" r:id="rId26"/>
  </p:sldIdLst>
  <p:sldSz cx="9144000" cy="6858000" type="screen4x3"/>
  <p:notesSz cx="6858000" cy="9144000"/>
  <p:embeddedFontLst>
    <p:embeddedFont>
      <p:font typeface="仿宋_GB2312" panose="02010600030101010101" charset="-122"/>
      <p:regular r:id="rId29"/>
    </p:embeddedFont>
    <p:embeddedFont>
      <p:font typeface="黑体" panose="02010609060101010101" pitchFamily="49" charset="-122"/>
      <p:regular r:id="rId30"/>
    </p:embeddedFont>
    <p:embeddedFont>
      <p:font typeface="华文新魏" panose="02010800040101010101" pitchFamily="2" charset="-122"/>
      <p:regular r:id="rId31"/>
    </p:embeddedFont>
    <p:embeddedFont>
      <p:font typeface="楷体_GB2312" panose="02010600030101010101" charset="-122"/>
      <p:regular r:id="rId32"/>
    </p:embeddedFont>
    <p:embeddedFont>
      <p:font typeface="隶书" panose="02010509060101010101" pitchFamily="49" charset="-122"/>
      <p:regular r:id="rId33"/>
    </p:embeddedFont>
  </p:embeddedFontLst>
  <p:custShowLst>
    <p:custShow name="自定义放映 1" id="0">
      <p:sldLst/>
    </p:custShow>
  </p:custShowLst>
  <p:defaultTextStyle>
    <a:defPPr>
      <a:defRPr lang="zh-CN"/>
    </a:defPPr>
    <a:lvl1pPr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5pPr>
    <a:lvl6pPr marL="2286000" algn="l" defTabSz="914400" rtl="0" eaLnBrk="1" latinLnBrk="0" hangingPunct="1"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6pPr>
    <a:lvl7pPr marL="2743200" algn="l" defTabSz="914400" rtl="0" eaLnBrk="1" latinLnBrk="0" hangingPunct="1"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7pPr>
    <a:lvl8pPr marL="3200400" algn="l" defTabSz="914400" rtl="0" eaLnBrk="1" latinLnBrk="0" hangingPunct="1"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8pPr>
    <a:lvl9pPr marL="3657600" algn="l" defTabSz="914400" rtl="0" eaLnBrk="1" latinLnBrk="0" hangingPunct="1"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7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66CCFF"/>
    <a:srgbClr val="0000FF"/>
    <a:srgbClr val="FFFF00"/>
    <a:srgbClr val="FF0000"/>
    <a:srgbClr val="FF6041"/>
    <a:srgbClr val="7517FF"/>
    <a:srgbClr val="66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 autoAdjust="0"/>
    <p:restoredTop sz="82685" autoAdjust="0"/>
  </p:normalViewPr>
  <p:slideViewPr>
    <p:cSldViewPr snapToGrid="0" snapToObjects="1">
      <p:cViewPr varScale="1">
        <p:scale>
          <a:sx n="63" d="100"/>
          <a:sy n="63" d="100"/>
        </p:scale>
        <p:origin x="43" y="182"/>
      </p:cViewPr>
      <p:guideLst>
        <p:guide orient="horz" pos="2160"/>
        <p:guide pos="289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-1248" y="-72"/>
      </p:cViewPr>
      <p:guideLst>
        <p:guide orient="horz" pos="2880"/>
        <p:guide pos="217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51.wmf"/><Relationship Id="rId13" Type="http://schemas.openxmlformats.org/officeDocument/2006/relationships/image" Target="../media/image56.wmf"/><Relationship Id="rId3" Type="http://schemas.openxmlformats.org/officeDocument/2006/relationships/image" Target="../media/image46.wmf"/><Relationship Id="rId7" Type="http://schemas.openxmlformats.org/officeDocument/2006/relationships/image" Target="../media/image50.wmf"/><Relationship Id="rId12" Type="http://schemas.openxmlformats.org/officeDocument/2006/relationships/image" Target="../media/image55.wmf"/><Relationship Id="rId2" Type="http://schemas.openxmlformats.org/officeDocument/2006/relationships/image" Target="../media/image45.wmf"/><Relationship Id="rId1" Type="http://schemas.openxmlformats.org/officeDocument/2006/relationships/image" Target="../media/image44.wmf"/><Relationship Id="rId6" Type="http://schemas.openxmlformats.org/officeDocument/2006/relationships/image" Target="../media/image49.wmf"/><Relationship Id="rId11" Type="http://schemas.openxmlformats.org/officeDocument/2006/relationships/image" Target="../media/image54.wmf"/><Relationship Id="rId5" Type="http://schemas.openxmlformats.org/officeDocument/2006/relationships/image" Target="../media/image48.wmf"/><Relationship Id="rId10" Type="http://schemas.openxmlformats.org/officeDocument/2006/relationships/image" Target="../media/image53.wmf"/><Relationship Id="rId4" Type="http://schemas.openxmlformats.org/officeDocument/2006/relationships/image" Target="../media/image47.wmf"/><Relationship Id="rId9" Type="http://schemas.openxmlformats.org/officeDocument/2006/relationships/image" Target="../media/image52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5" Type="http://schemas.openxmlformats.org/officeDocument/2006/relationships/image" Target="../media/image13.wmf"/><Relationship Id="rId4" Type="http://schemas.openxmlformats.org/officeDocument/2006/relationships/image" Target="../media/image12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21.emf"/><Relationship Id="rId4" Type="http://schemas.openxmlformats.org/officeDocument/2006/relationships/image" Target="../media/image24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image" Target="../media/image25.emf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drawings/_rels/vmlDrawing9.v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13" Type="http://schemas.openxmlformats.org/officeDocument/2006/relationships/image" Target="../media/image43.wmf"/><Relationship Id="rId3" Type="http://schemas.openxmlformats.org/officeDocument/2006/relationships/image" Target="../media/image33.wmf"/><Relationship Id="rId7" Type="http://schemas.openxmlformats.org/officeDocument/2006/relationships/image" Target="../media/image37.wmf"/><Relationship Id="rId12" Type="http://schemas.openxmlformats.org/officeDocument/2006/relationships/image" Target="../media/image42.wmf"/><Relationship Id="rId2" Type="http://schemas.openxmlformats.org/officeDocument/2006/relationships/image" Target="../media/image32.wmf"/><Relationship Id="rId1" Type="http://schemas.openxmlformats.org/officeDocument/2006/relationships/image" Target="../media/image31.wmf"/><Relationship Id="rId6" Type="http://schemas.openxmlformats.org/officeDocument/2006/relationships/image" Target="../media/image36.wmf"/><Relationship Id="rId11" Type="http://schemas.openxmlformats.org/officeDocument/2006/relationships/image" Target="../media/image41.wmf"/><Relationship Id="rId5" Type="http://schemas.openxmlformats.org/officeDocument/2006/relationships/image" Target="../media/image35.wmf"/><Relationship Id="rId10" Type="http://schemas.openxmlformats.org/officeDocument/2006/relationships/image" Target="../media/image40.wmf"/><Relationship Id="rId4" Type="http://schemas.openxmlformats.org/officeDocument/2006/relationships/image" Target="../media/image34.wmf"/><Relationship Id="rId9" Type="http://schemas.openxmlformats.org/officeDocument/2006/relationships/image" Target="../media/image3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0488"/>
            <a:ext cx="527050" cy="2746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>
              <a:defRPr sz="1200">
                <a:solidFill>
                  <a:schemeClr val="hlink"/>
                </a:solidFill>
                <a:ea typeface="楷体_GB2312" panose="02010609030101010101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9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919788" y="90488"/>
            <a:ext cx="938212" cy="2746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algn="r">
              <a:defRPr sz="1200">
                <a:solidFill>
                  <a:schemeClr val="hlink"/>
                </a:solidFill>
                <a:ea typeface="楷体_GB2312" panose="02010609030101010101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9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9363"/>
            <a:ext cx="590550" cy="2746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b" anchorCtr="0" compatLnSpc="1">
            <a:spAutoFit/>
          </a:bodyPr>
          <a:lstStyle>
            <a:lvl1pPr>
              <a:defRPr sz="1200">
                <a:solidFill>
                  <a:schemeClr val="hlink"/>
                </a:solidFill>
                <a:ea typeface="楷体_GB2312" panose="02010609030101010101" pitchFamily="4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9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496050" y="8869363"/>
            <a:ext cx="361950" cy="2746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b" anchorCtr="0" compatLnSpc="1">
            <a:spAutoFit/>
          </a:bodyPr>
          <a:lstStyle>
            <a:lvl1pPr algn="r">
              <a:defRPr sz="1200">
                <a:solidFill>
                  <a:schemeClr val="hlink"/>
                </a:solidFill>
                <a:ea typeface="楷体_GB2312" panose="02010609030101010101" pitchFamily="49" charset="-122"/>
              </a:defRPr>
            </a:lvl1pPr>
          </a:lstStyle>
          <a:p>
            <a:pPr>
              <a:defRPr/>
            </a:pPr>
            <a:fld id="{04E89D98-9770-4965-94E9-3F1DC6D171C9}" type="slidenum">
              <a:rPr lang="en-US" altLang="zh-CN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audio3.wav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2.wmf>
</file>

<file path=ppt/media/image20.png>
</file>

<file path=ppt/media/image3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jpeg>
</file>

<file path=ppt/media/image58.png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spcBef>
                <a:spcPct val="0"/>
              </a:spcBef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spcBef>
                <a:spcPct val="0"/>
              </a:spcBef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spcBef>
                <a:spcPct val="0"/>
              </a:spcBef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111E469-ED14-4CF7-910A-E7D1364DB28F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11E469-ED14-4CF7-910A-E7D1364DB28F}" type="slidenum">
              <a:rPr lang="en-US" altLang="zh-CN" smtClean="0"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13874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422ED0-74B7-490F-A07B-F64D5AFF44D1}" type="slidenum">
              <a:rPr lang="en-US" altLang="zh-CN" smtClean="0"/>
              <a:t>13</a:t>
            </a:fld>
            <a:endParaRPr lang="en-US" altLang="zh-CN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8FD798-C2D3-4B33-8968-1C3617411F09}" type="slidenum">
              <a:rPr lang="en-US" altLang="zh-CN" smtClean="0"/>
              <a:t>14</a:t>
            </a:fld>
            <a:endParaRPr lang="en-US" altLang="zh-CN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240599-E527-43FB-AE8E-0917191C9C8D}" type="slidenum">
              <a:rPr lang="en-US" altLang="zh-CN" smtClean="0"/>
              <a:t>15</a:t>
            </a:fld>
            <a:endParaRPr lang="en-US" altLang="zh-CN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 dirty="0"/>
              <a:t>等号右边是电流流入减流出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DCE397-19E7-46B7-A715-C1999DB6D4ED}" type="slidenum">
              <a:rPr lang="en-US" altLang="zh-CN" smtClean="0"/>
              <a:t>16</a:t>
            </a:fld>
            <a:endParaRPr lang="en-US" altLang="zh-CN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 dirty="0"/>
              <a:t>节点</a:t>
            </a:r>
            <a:r>
              <a:rPr lang="en-US" altLang="zh-CN" dirty="0"/>
              <a:t>1</a:t>
            </a:r>
            <a:r>
              <a:rPr lang="zh-CN" altLang="en-US" dirty="0"/>
              <a:t>要求的是</a:t>
            </a:r>
            <a:r>
              <a:rPr lang="en-US" altLang="zh-CN" dirty="0"/>
              <a:t>U1</a:t>
            </a:r>
            <a:r>
              <a:rPr lang="zh-CN" altLang="en-US" dirty="0"/>
              <a:t>，串联的电流源负极接地，正极与节点</a:t>
            </a:r>
            <a:r>
              <a:rPr lang="en-US" altLang="zh-CN" dirty="0"/>
              <a:t>1</a:t>
            </a:r>
            <a:r>
              <a:rPr lang="zh-CN" altLang="en-US" dirty="0"/>
              <a:t>相连，</a:t>
            </a:r>
            <a:r>
              <a:rPr lang="en-US" altLang="zh-CN" dirty="0"/>
              <a:t>U1</a:t>
            </a:r>
            <a:r>
              <a:rPr lang="zh-CN" altLang="en-US" dirty="0"/>
              <a:t>可以直接取用</a:t>
            </a:r>
            <a:r>
              <a:rPr lang="en-US" altLang="zh-CN" dirty="0"/>
              <a:t>Us</a:t>
            </a:r>
          </a:p>
          <a:p>
            <a:pPr eaLnBrk="1" hangingPunct="1"/>
            <a:r>
              <a:rPr lang="zh-CN" altLang="en-US" dirty="0"/>
              <a:t>节点</a:t>
            </a:r>
            <a:r>
              <a:rPr lang="en-US" altLang="zh-CN" dirty="0"/>
              <a:t>2</a:t>
            </a:r>
            <a:r>
              <a:rPr lang="zh-CN" altLang="en-US" dirty="0"/>
              <a:t>和节点</a:t>
            </a:r>
            <a:r>
              <a:rPr lang="en-US" altLang="zh-CN" dirty="0"/>
              <a:t>3</a:t>
            </a:r>
            <a:r>
              <a:rPr lang="zh-CN" altLang="en-US" dirty="0"/>
              <a:t>均含有</a:t>
            </a:r>
            <a:r>
              <a:rPr lang="en-US" altLang="zh-CN" dirty="0"/>
              <a:t>-G4U4</a:t>
            </a:r>
            <a:r>
              <a:rPr lang="zh-CN" altLang="en-US" dirty="0"/>
              <a:t>，只不过</a:t>
            </a:r>
            <a:r>
              <a:rPr lang="en-US" altLang="zh-CN" dirty="0"/>
              <a:t>U4</a:t>
            </a:r>
            <a:r>
              <a:rPr lang="zh-CN" altLang="en-US" dirty="0"/>
              <a:t>等于</a:t>
            </a:r>
            <a:r>
              <a:rPr lang="en-US" altLang="zh-CN" dirty="0"/>
              <a:t>0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35CEB6-8FD1-423D-BCCC-4BA41A294C23}" type="slidenum">
              <a:rPr lang="en-US" altLang="zh-CN" smtClean="0"/>
              <a:t>17</a:t>
            </a:fld>
            <a:endParaRPr lang="en-US" altLang="zh-CN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0864D1-7032-4862-B500-94FF7D46A3D5}" type="slidenum">
              <a:rPr lang="en-US" altLang="zh-CN" smtClean="0"/>
              <a:t>18</a:t>
            </a:fld>
            <a:endParaRPr lang="en-US" altLang="zh-CN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F9E09C7-10BB-4DD6-A3F4-1DFD23D351B3}" type="slidenum">
              <a:rPr lang="en-US" altLang="zh-CN" smtClean="0"/>
              <a:t>19</a:t>
            </a:fld>
            <a:endParaRPr lang="en-US" altLang="zh-CN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11E469-ED14-4CF7-910A-E7D1364DB28F}" type="slidenum">
              <a:rPr lang="en-US" altLang="zh-CN" smtClean="0"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336856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与电流源串接的电阻不参与列方程（如图中中线上，与</a:t>
            </a: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3A</a:t>
            </a:r>
            <a:r>
              <a: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电流源串联</a:t>
            </a: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3Ω</a:t>
            </a:r>
            <a:r>
              <a: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电阻并不影响电流，</a:t>
            </a: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3Ω</a:t>
            </a:r>
            <a:r>
              <a: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的电阻可以直接化简成导线）</a:t>
            </a:r>
            <a:endParaRPr lang="en-US" altLang="zh-CN" sz="120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</a:rPr>
              <a:t>与电压源串联的电阻需要等效变换成电流源和电阻并联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11E469-ED14-4CF7-910A-E7D1364DB28F}" type="slidenum">
              <a:rPr lang="en-US" altLang="zh-CN" smtClean="0"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148797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5BF005-AA83-4B38-8446-3269F75D06AB}" type="slidenum">
              <a:rPr lang="en-US" altLang="zh-CN" smtClean="0"/>
              <a:t>23</a:t>
            </a:fld>
            <a:endParaRPr lang="en-US" altLang="zh-CN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</a:t>
            </a:r>
            <a:r>
              <a:rPr lang="zh-CN" altLang="en-US" dirty="0"/>
              <a:t>代表节点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11E469-ED14-4CF7-910A-E7D1364DB28F}" type="slidenum">
              <a:rPr lang="en-US" altLang="zh-CN" smtClean="0"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86103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E579634-58B9-4177-8C26-9AEAA4574CAD}" type="slidenum">
              <a:rPr lang="en-US" altLang="zh-CN" smtClean="0"/>
              <a:t>24</a:t>
            </a:fld>
            <a:endParaRPr lang="en-US" altLang="zh-CN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827ACA-99D2-49AF-84F6-0B2F0A075D08}" type="slidenum">
              <a:rPr lang="en-US" altLang="zh-CN" smtClean="0"/>
              <a:t>25</a:t>
            </a:fld>
            <a:endParaRPr lang="en-US" altLang="zh-CN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60C7827-9CD1-4DFC-9325-A7E9E204A55A}" type="slidenum">
              <a:rPr lang="en-US" altLang="zh-CN" smtClean="0"/>
              <a:t>3</a:t>
            </a:fld>
            <a:endParaRPr lang="en-US" altLang="zh-CN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4F1E564-891B-4EC4-83D0-92B5D8D504EB}" type="slidenum">
              <a:rPr lang="en-US" altLang="zh-CN" smtClean="0"/>
              <a:t>4</a:t>
            </a:fld>
            <a:endParaRPr lang="en-US" altLang="zh-CN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 dirty="0"/>
              <a:t>自电阻是该网格中涉及的所有电阻，互电阻是该网格和其他网格交集的电阻，其正负号取决于另一个网格虚设的网孔电流方向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785D9E2-33B5-491B-A2A5-A36FCA00BA97}" type="slidenum">
              <a:rPr lang="en-US" altLang="zh-CN" smtClean="0"/>
              <a:t>5</a:t>
            </a:fld>
            <a:endParaRPr lang="en-US" altLang="zh-CN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9E8737F-72FC-44C8-9A93-93F9BAC1FE1C}" type="slidenum">
              <a:rPr lang="en-US" altLang="zh-CN" smtClean="0"/>
              <a:t>6</a:t>
            </a:fld>
            <a:endParaRPr lang="en-US" altLang="zh-CN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 dirty="0"/>
              <a:t>对于网孔</a:t>
            </a:r>
            <a:r>
              <a:rPr lang="en-US" altLang="zh-CN" dirty="0"/>
              <a:t>1</a:t>
            </a:r>
            <a:r>
              <a:rPr lang="zh-CN" altLang="en-US" dirty="0"/>
              <a:t>可以列出方程，注意此题互电阻前面系数为正；对于网孔二，可以直接取用电流源的电流，也可以将其假设其电压后再列方程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14CAC36-B268-4F82-97FF-95C3971F848B}" type="slidenum">
              <a:rPr lang="en-US" altLang="zh-CN" smtClean="0"/>
              <a:t>7</a:t>
            </a:fld>
            <a:endParaRPr lang="en-US" altLang="zh-CN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 dirty="0"/>
              <a:t>此处这个</a:t>
            </a:r>
            <a:r>
              <a:rPr lang="en-US" altLang="zh-CN" dirty="0"/>
              <a:t>7A</a:t>
            </a:r>
            <a:r>
              <a:rPr lang="zh-CN" altLang="en-US" dirty="0"/>
              <a:t>的电流源两边也有电压，需要自行设定并标出</a:t>
            </a:r>
            <a:endParaRPr lang="en-US" altLang="zh-CN" dirty="0"/>
          </a:p>
          <a:p>
            <a:pPr eaLnBrk="1" hangingPunct="1"/>
            <a:r>
              <a:rPr lang="zh-CN" altLang="en-US" dirty="0"/>
              <a:t>注意最后这个电流源的</a:t>
            </a:r>
            <a:r>
              <a:rPr lang="zh-CN" altLang="en-US"/>
              <a:t>电流需要在列</a:t>
            </a:r>
            <a:r>
              <a:rPr lang="zh-CN" altLang="en-US" dirty="0"/>
              <a:t>一个制约方程来求解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BAC778-599C-4F74-80BC-D8EBCC99B3D6}" type="slidenum">
              <a:rPr lang="en-US" altLang="zh-CN" smtClean="0"/>
              <a:t>8</a:t>
            </a:fld>
            <a:endParaRPr lang="en-US" altLang="zh-CN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7D6CC65-AFF0-45D9-BF00-6B2D2CEA8FD1}" type="slidenum">
              <a:rPr lang="en-US" altLang="zh-CN" smtClean="0"/>
              <a:t>9</a:t>
            </a:fld>
            <a:endParaRPr lang="en-US" altLang="zh-CN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 bwMode="white">
          <a:xfrm>
            <a:off x="-9525" y="4489450"/>
            <a:ext cx="5754688" cy="2368550"/>
          </a:xfrm>
          <a:custGeom>
            <a:avLst/>
            <a:gdLst/>
            <a:ahLst/>
            <a:cxnLst>
              <a:cxn ang="0">
                <a:pos x="0" y="1491"/>
              </a:cxn>
              <a:cxn ang="0">
                <a:pos x="0" y="0"/>
              </a:cxn>
              <a:cxn ang="0">
                <a:pos x="171" y="3"/>
              </a:cxn>
              <a:cxn ang="0">
                <a:pos x="355" y="9"/>
              </a:cxn>
              <a:cxn ang="0">
                <a:pos x="499" y="21"/>
              </a:cxn>
              <a:cxn ang="0">
                <a:pos x="650" y="36"/>
              </a:cxn>
              <a:cxn ang="0">
                <a:pos x="809" y="54"/>
              </a:cxn>
              <a:cxn ang="0">
                <a:pos x="957" y="78"/>
              </a:cxn>
              <a:cxn ang="0">
                <a:pos x="1119" y="105"/>
              </a:cxn>
              <a:cxn ang="0">
                <a:pos x="1261" y="133"/>
              </a:cxn>
              <a:cxn ang="0">
                <a:pos x="1441" y="175"/>
              </a:cxn>
              <a:cxn ang="0">
                <a:pos x="1598" y="217"/>
              </a:cxn>
              <a:cxn ang="0">
                <a:pos x="1763" y="269"/>
              </a:cxn>
              <a:cxn ang="0">
                <a:pos x="1887" y="308"/>
              </a:cxn>
              <a:cxn ang="0">
                <a:pos x="2085" y="384"/>
              </a:cxn>
              <a:cxn ang="0">
                <a:pos x="2230" y="444"/>
              </a:cxn>
              <a:cxn ang="0">
                <a:pos x="2456" y="547"/>
              </a:cxn>
              <a:cxn ang="0">
                <a:pos x="2666" y="662"/>
              </a:cxn>
              <a:cxn ang="0">
                <a:pos x="2859" y="786"/>
              </a:cxn>
              <a:cxn ang="0">
                <a:pos x="3046" y="920"/>
              </a:cxn>
              <a:cxn ang="0">
                <a:pos x="3193" y="1038"/>
              </a:cxn>
              <a:cxn ang="0">
                <a:pos x="3332" y="1168"/>
              </a:cxn>
              <a:cxn ang="0">
                <a:pos x="3440" y="1280"/>
              </a:cxn>
              <a:cxn ang="0">
                <a:pos x="3524" y="1380"/>
              </a:cxn>
              <a:cxn ang="0">
                <a:pos x="3624" y="1491"/>
              </a:cxn>
              <a:cxn ang="0">
                <a:pos x="3608" y="1491"/>
              </a:cxn>
              <a:cxn ang="0">
                <a:pos x="0" y="1491"/>
              </a:cxn>
            </a:cxnLst>
            <a:rect l="0" t="0" r="r" b="b"/>
            <a:pathLst>
              <a:path w="3625" h="1492">
                <a:moveTo>
                  <a:pt x="0" y="1491"/>
                </a:moveTo>
                <a:lnTo>
                  <a:pt x="0" y="0"/>
                </a:lnTo>
                <a:lnTo>
                  <a:pt x="171" y="3"/>
                </a:lnTo>
                <a:lnTo>
                  <a:pt x="355" y="9"/>
                </a:lnTo>
                <a:lnTo>
                  <a:pt x="499" y="21"/>
                </a:lnTo>
                <a:lnTo>
                  <a:pt x="650" y="36"/>
                </a:lnTo>
                <a:lnTo>
                  <a:pt x="809" y="54"/>
                </a:lnTo>
                <a:lnTo>
                  <a:pt x="957" y="78"/>
                </a:lnTo>
                <a:lnTo>
                  <a:pt x="1119" y="105"/>
                </a:lnTo>
                <a:lnTo>
                  <a:pt x="1261" y="133"/>
                </a:lnTo>
                <a:lnTo>
                  <a:pt x="1441" y="175"/>
                </a:lnTo>
                <a:lnTo>
                  <a:pt x="1598" y="217"/>
                </a:lnTo>
                <a:lnTo>
                  <a:pt x="1763" y="269"/>
                </a:lnTo>
                <a:lnTo>
                  <a:pt x="1887" y="308"/>
                </a:lnTo>
                <a:lnTo>
                  <a:pt x="2085" y="384"/>
                </a:lnTo>
                <a:lnTo>
                  <a:pt x="2230" y="444"/>
                </a:lnTo>
                <a:lnTo>
                  <a:pt x="2456" y="547"/>
                </a:lnTo>
                <a:lnTo>
                  <a:pt x="2666" y="662"/>
                </a:lnTo>
                <a:lnTo>
                  <a:pt x="2859" y="786"/>
                </a:lnTo>
                <a:lnTo>
                  <a:pt x="3046" y="920"/>
                </a:lnTo>
                <a:lnTo>
                  <a:pt x="3193" y="1038"/>
                </a:lnTo>
                <a:lnTo>
                  <a:pt x="3332" y="1168"/>
                </a:lnTo>
                <a:lnTo>
                  <a:pt x="3440" y="1280"/>
                </a:lnTo>
                <a:lnTo>
                  <a:pt x="3524" y="1380"/>
                </a:lnTo>
                <a:lnTo>
                  <a:pt x="3624" y="1491"/>
                </a:lnTo>
                <a:lnTo>
                  <a:pt x="3608" y="1491"/>
                </a:lnTo>
                <a:lnTo>
                  <a:pt x="0" y="1491"/>
                </a:lnTo>
              </a:path>
            </a:pathLst>
          </a:cu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Freeform 4"/>
          <p:cNvSpPr/>
          <p:nvPr/>
        </p:nvSpPr>
        <p:spPr bwMode="white">
          <a:xfrm>
            <a:off x="0" y="3817938"/>
            <a:ext cx="8164513" cy="3019425"/>
          </a:xfrm>
          <a:custGeom>
            <a:avLst/>
            <a:gdLst/>
            <a:ahLst/>
            <a:cxnLst>
              <a:cxn ang="0">
                <a:pos x="2718" y="405"/>
              </a:cxn>
              <a:cxn ang="0">
                <a:pos x="2466" y="333"/>
              </a:cxn>
              <a:cxn ang="0">
                <a:pos x="2202" y="261"/>
              </a:cxn>
              <a:cxn ang="0">
                <a:pos x="1929" y="198"/>
              </a:cxn>
              <a:cxn ang="0">
                <a:pos x="1695" y="153"/>
              </a:cxn>
              <a:cxn ang="0">
                <a:pos x="1434" y="111"/>
              </a:cxn>
              <a:cxn ang="0">
                <a:pos x="1188" y="75"/>
              </a:cxn>
              <a:cxn ang="0">
                <a:pos x="957" y="48"/>
              </a:cxn>
              <a:cxn ang="0">
                <a:pos x="747" y="30"/>
              </a:cxn>
              <a:cxn ang="0">
                <a:pos x="501" y="15"/>
              </a:cxn>
              <a:cxn ang="0">
                <a:pos x="246" y="3"/>
              </a:cxn>
              <a:cxn ang="0">
                <a:pos x="0" y="0"/>
              </a:cxn>
              <a:cxn ang="0">
                <a:pos x="0" y="275"/>
              </a:cxn>
              <a:cxn ang="0">
                <a:pos x="0" y="345"/>
              </a:cxn>
              <a:cxn ang="0">
                <a:pos x="0" y="275"/>
              </a:cxn>
              <a:cxn ang="0">
                <a:pos x="0" y="342"/>
              </a:cxn>
              <a:cxn ang="0">
                <a:pos x="339" y="351"/>
              </a:cxn>
              <a:cxn ang="0">
                <a:pos x="606" y="372"/>
              </a:cxn>
              <a:cxn ang="0">
                <a:pos x="852" y="399"/>
              </a:cxn>
              <a:cxn ang="0">
                <a:pos x="1068" y="435"/>
              </a:cxn>
              <a:cxn ang="0">
                <a:pos x="1275" y="474"/>
              </a:cxn>
              <a:cxn ang="0">
                <a:pos x="1545" y="540"/>
              </a:cxn>
              <a:cxn ang="0">
                <a:pos x="1761" y="603"/>
              </a:cxn>
              <a:cxn ang="0">
                <a:pos x="1971" y="678"/>
              </a:cxn>
              <a:cxn ang="0">
                <a:pos x="2166" y="747"/>
              </a:cxn>
              <a:cxn ang="0">
                <a:pos x="2397" y="852"/>
              </a:cxn>
              <a:cxn ang="0">
                <a:pos x="2613" y="960"/>
              </a:cxn>
              <a:cxn ang="0">
                <a:pos x="2832" y="1095"/>
              </a:cxn>
              <a:cxn ang="0">
                <a:pos x="3012" y="1212"/>
              </a:cxn>
              <a:cxn ang="0">
                <a:pos x="3186" y="1347"/>
              </a:cxn>
              <a:cxn ang="0">
                <a:pos x="3351" y="1497"/>
              </a:cxn>
              <a:cxn ang="0">
                <a:pos x="3480" y="1629"/>
              </a:cxn>
              <a:cxn ang="0">
                <a:pos x="3612" y="1785"/>
              </a:cxn>
              <a:cxn ang="0">
                <a:pos x="3699" y="1901"/>
              </a:cxn>
              <a:cxn ang="0">
                <a:pos x="5142" y="1901"/>
              </a:cxn>
              <a:cxn ang="0">
                <a:pos x="5076" y="1827"/>
              </a:cxn>
              <a:cxn ang="0">
                <a:pos x="4968" y="1707"/>
              </a:cxn>
              <a:cxn ang="0">
                <a:pos x="4797" y="1539"/>
              </a:cxn>
              <a:cxn ang="0">
                <a:pos x="4617" y="1383"/>
              </a:cxn>
              <a:cxn ang="0">
                <a:pos x="4410" y="1221"/>
              </a:cxn>
              <a:cxn ang="0">
                <a:pos x="4185" y="1071"/>
              </a:cxn>
              <a:cxn ang="0">
                <a:pos x="3960" y="939"/>
              </a:cxn>
              <a:cxn ang="0">
                <a:pos x="3708" y="801"/>
              </a:cxn>
              <a:cxn ang="0">
                <a:pos x="3492" y="702"/>
              </a:cxn>
              <a:cxn ang="0">
                <a:pos x="3231" y="588"/>
              </a:cxn>
              <a:cxn ang="0">
                <a:pos x="2964" y="489"/>
              </a:cxn>
              <a:cxn ang="0">
                <a:pos x="2718" y="405"/>
              </a:cxn>
            </a:cxnLst>
            <a:rect l="0" t="0" r="r" b="b"/>
            <a:pathLst>
              <a:path w="5143" h="1902">
                <a:moveTo>
                  <a:pt x="2718" y="405"/>
                </a:moveTo>
                <a:lnTo>
                  <a:pt x="2466" y="333"/>
                </a:lnTo>
                <a:lnTo>
                  <a:pt x="2202" y="261"/>
                </a:lnTo>
                <a:lnTo>
                  <a:pt x="1929" y="198"/>
                </a:lnTo>
                <a:lnTo>
                  <a:pt x="1695" y="153"/>
                </a:lnTo>
                <a:lnTo>
                  <a:pt x="1434" y="111"/>
                </a:lnTo>
                <a:lnTo>
                  <a:pt x="1188" y="75"/>
                </a:lnTo>
                <a:lnTo>
                  <a:pt x="957" y="48"/>
                </a:lnTo>
                <a:lnTo>
                  <a:pt x="747" y="30"/>
                </a:lnTo>
                <a:lnTo>
                  <a:pt x="501" y="15"/>
                </a:lnTo>
                <a:lnTo>
                  <a:pt x="246" y="3"/>
                </a:lnTo>
                <a:lnTo>
                  <a:pt x="0" y="0"/>
                </a:lnTo>
                <a:lnTo>
                  <a:pt x="0" y="275"/>
                </a:lnTo>
                <a:lnTo>
                  <a:pt x="0" y="345"/>
                </a:lnTo>
                <a:lnTo>
                  <a:pt x="0" y="275"/>
                </a:lnTo>
                <a:lnTo>
                  <a:pt x="0" y="342"/>
                </a:lnTo>
                <a:lnTo>
                  <a:pt x="339" y="351"/>
                </a:lnTo>
                <a:lnTo>
                  <a:pt x="606" y="372"/>
                </a:lnTo>
                <a:lnTo>
                  <a:pt x="852" y="399"/>
                </a:lnTo>
                <a:lnTo>
                  <a:pt x="1068" y="435"/>
                </a:lnTo>
                <a:lnTo>
                  <a:pt x="1275" y="474"/>
                </a:lnTo>
                <a:lnTo>
                  <a:pt x="1545" y="540"/>
                </a:lnTo>
                <a:lnTo>
                  <a:pt x="1761" y="603"/>
                </a:lnTo>
                <a:lnTo>
                  <a:pt x="1971" y="678"/>
                </a:lnTo>
                <a:lnTo>
                  <a:pt x="2166" y="747"/>
                </a:lnTo>
                <a:lnTo>
                  <a:pt x="2397" y="852"/>
                </a:lnTo>
                <a:lnTo>
                  <a:pt x="2613" y="960"/>
                </a:lnTo>
                <a:lnTo>
                  <a:pt x="2832" y="1095"/>
                </a:lnTo>
                <a:lnTo>
                  <a:pt x="3012" y="1212"/>
                </a:lnTo>
                <a:lnTo>
                  <a:pt x="3186" y="1347"/>
                </a:lnTo>
                <a:lnTo>
                  <a:pt x="3351" y="1497"/>
                </a:lnTo>
                <a:lnTo>
                  <a:pt x="3480" y="1629"/>
                </a:lnTo>
                <a:lnTo>
                  <a:pt x="3612" y="1785"/>
                </a:lnTo>
                <a:lnTo>
                  <a:pt x="3699" y="1901"/>
                </a:lnTo>
                <a:lnTo>
                  <a:pt x="5142" y="1901"/>
                </a:lnTo>
                <a:lnTo>
                  <a:pt x="5076" y="1827"/>
                </a:lnTo>
                <a:lnTo>
                  <a:pt x="4968" y="1707"/>
                </a:lnTo>
                <a:lnTo>
                  <a:pt x="4797" y="1539"/>
                </a:lnTo>
                <a:lnTo>
                  <a:pt x="4617" y="1383"/>
                </a:lnTo>
                <a:lnTo>
                  <a:pt x="4410" y="1221"/>
                </a:lnTo>
                <a:lnTo>
                  <a:pt x="4185" y="1071"/>
                </a:lnTo>
                <a:lnTo>
                  <a:pt x="3960" y="939"/>
                </a:lnTo>
                <a:lnTo>
                  <a:pt x="3708" y="801"/>
                </a:lnTo>
                <a:lnTo>
                  <a:pt x="3492" y="702"/>
                </a:lnTo>
                <a:lnTo>
                  <a:pt x="3231" y="588"/>
                </a:lnTo>
                <a:lnTo>
                  <a:pt x="2964" y="489"/>
                </a:lnTo>
                <a:lnTo>
                  <a:pt x="2718" y="405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Freeform 5"/>
          <p:cNvSpPr/>
          <p:nvPr/>
        </p:nvSpPr>
        <p:spPr bwMode="white">
          <a:xfrm>
            <a:off x="0" y="3146425"/>
            <a:ext cx="9144000" cy="369093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39"/>
              </a:cxn>
              <a:cxn ang="0">
                <a:pos x="558" y="357"/>
              </a:cxn>
              <a:cxn ang="0">
                <a:pos x="807" y="375"/>
              </a:cxn>
              <a:cxn ang="0">
                <a:pos x="1056" y="399"/>
              </a:cxn>
              <a:cxn ang="0">
                <a:pos x="1272" y="426"/>
              </a:cxn>
              <a:cxn ang="0">
                <a:pos x="1539" y="465"/>
              </a:cxn>
              <a:cxn ang="0">
                <a:pos x="1791" y="510"/>
              </a:cxn>
              <a:cxn ang="0">
                <a:pos x="2076" y="570"/>
              </a:cxn>
              <a:cxn ang="0">
                <a:pos x="2334" y="630"/>
              </a:cxn>
              <a:cxn ang="0">
                <a:pos x="2544" y="687"/>
              </a:cxn>
              <a:cxn ang="0">
                <a:pos x="2775" y="759"/>
              </a:cxn>
              <a:cxn ang="0">
                <a:pos x="3003" y="837"/>
              </a:cxn>
              <a:cxn ang="0">
                <a:pos x="3231" y="924"/>
              </a:cxn>
              <a:cxn ang="0">
                <a:pos x="3438" y="1005"/>
              </a:cxn>
              <a:cxn ang="0">
                <a:pos x="3663" y="1110"/>
              </a:cxn>
              <a:cxn ang="0">
                <a:pos x="3903" y="1233"/>
              </a:cxn>
              <a:cxn ang="0">
                <a:pos x="4149" y="1374"/>
              </a:cxn>
              <a:cxn ang="0">
                <a:pos x="4353" y="1506"/>
              </a:cxn>
              <a:cxn ang="0">
                <a:pos x="4491" y="1602"/>
              </a:cxn>
              <a:cxn ang="0">
                <a:pos x="4668" y="1740"/>
              </a:cxn>
              <a:cxn ang="0">
                <a:pos x="4824" y="1875"/>
              </a:cxn>
              <a:cxn ang="0">
                <a:pos x="4968" y="2016"/>
              </a:cxn>
              <a:cxn ang="0">
                <a:pos x="5100" y="2154"/>
              </a:cxn>
              <a:cxn ang="0">
                <a:pos x="5238" y="2324"/>
              </a:cxn>
              <a:cxn ang="0">
                <a:pos x="5759" y="2324"/>
              </a:cxn>
              <a:cxn ang="0">
                <a:pos x="5759" y="1245"/>
              </a:cxn>
              <a:cxn ang="0">
                <a:pos x="5580" y="1119"/>
              </a:cxn>
              <a:cxn ang="0">
                <a:pos x="5400" y="1020"/>
              </a:cxn>
              <a:cxn ang="0">
                <a:pos x="5205" y="918"/>
              </a:cxn>
              <a:cxn ang="0">
                <a:pos x="5031" y="837"/>
              </a:cxn>
              <a:cxn ang="0">
                <a:pos x="4866" y="771"/>
              </a:cxn>
              <a:cxn ang="0">
                <a:pos x="4710" y="711"/>
              </a:cxn>
              <a:cxn ang="0">
                <a:pos x="4545" y="651"/>
              </a:cxn>
              <a:cxn ang="0">
                <a:pos x="4386" y="600"/>
              </a:cxn>
              <a:cxn ang="0">
                <a:pos x="4248" y="552"/>
              </a:cxn>
              <a:cxn ang="0">
                <a:pos x="3993" y="483"/>
              </a:cxn>
              <a:cxn ang="0">
                <a:pos x="3777" y="423"/>
              </a:cxn>
              <a:cxn ang="0">
                <a:pos x="3564" y="375"/>
              </a:cxn>
              <a:cxn ang="0">
                <a:pos x="3282" y="312"/>
              </a:cxn>
              <a:cxn ang="0">
                <a:pos x="3003" y="261"/>
              </a:cxn>
              <a:cxn ang="0">
                <a:pos x="2733" y="213"/>
              </a:cxn>
              <a:cxn ang="0">
                <a:pos x="2451" y="171"/>
              </a:cxn>
              <a:cxn ang="0">
                <a:pos x="2211" y="138"/>
              </a:cxn>
              <a:cxn ang="0">
                <a:pos x="1974" y="108"/>
              </a:cxn>
              <a:cxn ang="0">
                <a:pos x="1665" y="81"/>
              </a:cxn>
              <a:cxn ang="0">
                <a:pos x="1437" y="60"/>
              </a:cxn>
              <a:cxn ang="0">
                <a:pos x="1125" y="36"/>
              </a:cxn>
              <a:cxn ang="0">
                <a:pos x="828" y="21"/>
              </a:cxn>
              <a:cxn ang="0">
                <a:pos x="558" y="12"/>
              </a:cxn>
              <a:cxn ang="0">
                <a:pos x="282" y="3"/>
              </a:cxn>
              <a:cxn ang="0">
                <a:pos x="0" y="0"/>
              </a:cxn>
            </a:cxnLst>
            <a:rect l="0" t="0" r="r" b="b"/>
            <a:pathLst>
              <a:path w="5760" h="2325">
                <a:moveTo>
                  <a:pt x="0" y="0"/>
                </a:moveTo>
                <a:lnTo>
                  <a:pt x="0" y="339"/>
                </a:lnTo>
                <a:lnTo>
                  <a:pt x="558" y="357"/>
                </a:lnTo>
                <a:lnTo>
                  <a:pt x="807" y="375"/>
                </a:lnTo>
                <a:lnTo>
                  <a:pt x="1056" y="399"/>
                </a:lnTo>
                <a:lnTo>
                  <a:pt x="1272" y="426"/>
                </a:lnTo>
                <a:lnTo>
                  <a:pt x="1539" y="465"/>
                </a:lnTo>
                <a:lnTo>
                  <a:pt x="1791" y="510"/>
                </a:lnTo>
                <a:lnTo>
                  <a:pt x="2076" y="570"/>
                </a:lnTo>
                <a:lnTo>
                  <a:pt x="2334" y="630"/>
                </a:lnTo>
                <a:lnTo>
                  <a:pt x="2544" y="687"/>
                </a:lnTo>
                <a:lnTo>
                  <a:pt x="2775" y="759"/>
                </a:lnTo>
                <a:lnTo>
                  <a:pt x="3003" y="837"/>
                </a:lnTo>
                <a:lnTo>
                  <a:pt x="3231" y="924"/>
                </a:lnTo>
                <a:lnTo>
                  <a:pt x="3438" y="1005"/>
                </a:lnTo>
                <a:lnTo>
                  <a:pt x="3663" y="1110"/>
                </a:lnTo>
                <a:lnTo>
                  <a:pt x="3903" y="1233"/>
                </a:lnTo>
                <a:lnTo>
                  <a:pt x="4149" y="1374"/>
                </a:lnTo>
                <a:lnTo>
                  <a:pt x="4353" y="1506"/>
                </a:lnTo>
                <a:lnTo>
                  <a:pt x="4491" y="1602"/>
                </a:lnTo>
                <a:lnTo>
                  <a:pt x="4668" y="1740"/>
                </a:lnTo>
                <a:lnTo>
                  <a:pt x="4824" y="1875"/>
                </a:lnTo>
                <a:lnTo>
                  <a:pt x="4968" y="2016"/>
                </a:lnTo>
                <a:lnTo>
                  <a:pt x="5100" y="2154"/>
                </a:lnTo>
                <a:lnTo>
                  <a:pt x="5238" y="2324"/>
                </a:lnTo>
                <a:lnTo>
                  <a:pt x="5759" y="2324"/>
                </a:lnTo>
                <a:lnTo>
                  <a:pt x="5759" y="1245"/>
                </a:lnTo>
                <a:lnTo>
                  <a:pt x="5580" y="1119"/>
                </a:lnTo>
                <a:lnTo>
                  <a:pt x="5400" y="1020"/>
                </a:lnTo>
                <a:lnTo>
                  <a:pt x="5205" y="918"/>
                </a:lnTo>
                <a:lnTo>
                  <a:pt x="5031" y="837"/>
                </a:lnTo>
                <a:lnTo>
                  <a:pt x="4866" y="771"/>
                </a:lnTo>
                <a:lnTo>
                  <a:pt x="4710" y="711"/>
                </a:lnTo>
                <a:lnTo>
                  <a:pt x="4545" y="651"/>
                </a:lnTo>
                <a:lnTo>
                  <a:pt x="4386" y="600"/>
                </a:lnTo>
                <a:lnTo>
                  <a:pt x="4248" y="552"/>
                </a:lnTo>
                <a:lnTo>
                  <a:pt x="3993" y="483"/>
                </a:lnTo>
                <a:lnTo>
                  <a:pt x="3777" y="423"/>
                </a:lnTo>
                <a:lnTo>
                  <a:pt x="3564" y="375"/>
                </a:lnTo>
                <a:lnTo>
                  <a:pt x="3282" y="312"/>
                </a:lnTo>
                <a:lnTo>
                  <a:pt x="3003" y="261"/>
                </a:lnTo>
                <a:lnTo>
                  <a:pt x="2733" y="213"/>
                </a:lnTo>
                <a:lnTo>
                  <a:pt x="2451" y="171"/>
                </a:lnTo>
                <a:lnTo>
                  <a:pt x="2211" y="138"/>
                </a:lnTo>
                <a:lnTo>
                  <a:pt x="1974" y="108"/>
                </a:lnTo>
                <a:lnTo>
                  <a:pt x="1665" y="81"/>
                </a:lnTo>
                <a:lnTo>
                  <a:pt x="1437" y="60"/>
                </a:lnTo>
                <a:lnTo>
                  <a:pt x="1125" y="36"/>
                </a:lnTo>
                <a:lnTo>
                  <a:pt x="828" y="21"/>
                </a:lnTo>
                <a:lnTo>
                  <a:pt x="558" y="12"/>
                </a:lnTo>
                <a:lnTo>
                  <a:pt x="282" y="3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Freeform 6"/>
          <p:cNvSpPr/>
          <p:nvPr/>
        </p:nvSpPr>
        <p:spPr bwMode="white">
          <a:xfrm>
            <a:off x="0" y="2460625"/>
            <a:ext cx="9144000" cy="249713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51"/>
              </a:cxn>
              <a:cxn ang="0">
                <a:pos x="282" y="357"/>
              </a:cxn>
              <a:cxn ang="0">
                <a:pos x="627" y="363"/>
              </a:cxn>
              <a:cxn ang="0">
                <a:pos x="960" y="375"/>
              </a:cxn>
              <a:cxn ang="0">
                <a:pos x="1218" y="393"/>
              </a:cxn>
              <a:cxn ang="0">
                <a:pos x="1470" y="411"/>
              </a:cxn>
              <a:cxn ang="0">
                <a:pos x="1746" y="435"/>
              </a:cxn>
              <a:cxn ang="0">
                <a:pos x="2022" y="462"/>
              </a:cxn>
              <a:cxn ang="0">
                <a:pos x="2340" y="504"/>
              </a:cxn>
              <a:cxn ang="0">
                <a:pos x="2664" y="549"/>
              </a:cxn>
              <a:cxn ang="0">
                <a:pos x="2952" y="597"/>
              </a:cxn>
              <a:cxn ang="0">
                <a:pos x="3225" y="648"/>
              </a:cxn>
              <a:cxn ang="0">
                <a:pos x="3513" y="708"/>
              </a:cxn>
              <a:cxn ang="0">
                <a:pos x="3693" y="750"/>
              </a:cxn>
              <a:cxn ang="0">
                <a:pos x="3936" y="810"/>
              </a:cxn>
              <a:cxn ang="0">
                <a:pos x="4095" y="855"/>
              </a:cxn>
              <a:cxn ang="0">
                <a:pos x="4281" y="909"/>
              </a:cxn>
              <a:cxn ang="0">
                <a:pos x="4503" y="981"/>
              </a:cxn>
              <a:cxn ang="0">
                <a:pos x="4704" y="1053"/>
              </a:cxn>
              <a:cxn ang="0">
                <a:pos x="4911" y="1131"/>
              </a:cxn>
              <a:cxn ang="0">
                <a:pos x="5073" y="1197"/>
              </a:cxn>
              <a:cxn ang="0">
                <a:pos x="5256" y="1281"/>
              </a:cxn>
              <a:cxn ang="0">
                <a:pos x="5475" y="1401"/>
              </a:cxn>
              <a:cxn ang="0">
                <a:pos x="5628" y="1482"/>
              </a:cxn>
              <a:cxn ang="0">
                <a:pos x="5759" y="1572"/>
              </a:cxn>
              <a:cxn ang="0">
                <a:pos x="5759" y="633"/>
              </a:cxn>
              <a:cxn ang="0">
                <a:pos x="5493" y="570"/>
              </a:cxn>
              <a:cxn ang="0">
                <a:pos x="5214" y="501"/>
              </a:cxn>
              <a:cxn ang="0">
                <a:pos x="4950" y="444"/>
              </a:cxn>
              <a:cxn ang="0">
                <a:pos x="4701" y="396"/>
              </a:cxn>
              <a:cxn ang="0">
                <a:pos x="4425" y="348"/>
              </a:cxn>
              <a:cxn ang="0">
                <a:pos x="4110" y="294"/>
              </a:cxn>
              <a:cxn ang="0">
                <a:pos x="3813" y="252"/>
              </a:cxn>
              <a:cxn ang="0">
                <a:pos x="3549" y="213"/>
              </a:cxn>
              <a:cxn ang="0">
                <a:pos x="3261" y="183"/>
              </a:cxn>
              <a:cxn ang="0">
                <a:pos x="3015" y="153"/>
              </a:cxn>
              <a:cxn ang="0">
                <a:pos x="2757" y="129"/>
              </a:cxn>
              <a:cxn ang="0">
                <a:pos x="2520" y="105"/>
              </a:cxn>
              <a:cxn ang="0">
                <a:pos x="2301" y="87"/>
              </a:cxn>
              <a:cxn ang="0">
                <a:pos x="2013" y="66"/>
              </a:cxn>
              <a:cxn ang="0">
                <a:pos x="1731" y="48"/>
              </a:cxn>
              <a:cxn ang="0">
                <a:pos x="1524" y="39"/>
              </a:cxn>
              <a:cxn ang="0">
                <a:pos x="1260" y="27"/>
              </a:cxn>
              <a:cxn ang="0">
                <a:pos x="966" y="15"/>
              </a:cxn>
              <a:cxn ang="0">
                <a:pos x="714" y="12"/>
              </a:cxn>
              <a:cxn ang="0">
                <a:pos x="510" y="6"/>
              </a:cxn>
              <a:cxn ang="0">
                <a:pos x="243" y="0"/>
              </a:cxn>
              <a:cxn ang="0">
                <a:pos x="0" y="0"/>
              </a:cxn>
            </a:cxnLst>
            <a:rect l="0" t="0" r="r" b="b"/>
            <a:pathLst>
              <a:path w="5760" h="1573">
                <a:moveTo>
                  <a:pt x="0" y="0"/>
                </a:moveTo>
                <a:lnTo>
                  <a:pt x="0" y="351"/>
                </a:lnTo>
                <a:lnTo>
                  <a:pt x="282" y="357"/>
                </a:lnTo>
                <a:lnTo>
                  <a:pt x="627" y="363"/>
                </a:lnTo>
                <a:lnTo>
                  <a:pt x="960" y="375"/>
                </a:lnTo>
                <a:lnTo>
                  <a:pt x="1218" y="393"/>
                </a:lnTo>
                <a:lnTo>
                  <a:pt x="1470" y="411"/>
                </a:lnTo>
                <a:lnTo>
                  <a:pt x="1746" y="435"/>
                </a:lnTo>
                <a:lnTo>
                  <a:pt x="2022" y="462"/>
                </a:lnTo>
                <a:lnTo>
                  <a:pt x="2340" y="504"/>
                </a:lnTo>
                <a:lnTo>
                  <a:pt x="2664" y="549"/>
                </a:lnTo>
                <a:lnTo>
                  <a:pt x="2952" y="597"/>
                </a:lnTo>
                <a:lnTo>
                  <a:pt x="3225" y="648"/>
                </a:lnTo>
                <a:lnTo>
                  <a:pt x="3513" y="708"/>
                </a:lnTo>
                <a:lnTo>
                  <a:pt x="3693" y="750"/>
                </a:lnTo>
                <a:lnTo>
                  <a:pt x="3936" y="810"/>
                </a:lnTo>
                <a:lnTo>
                  <a:pt x="4095" y="855"/>
                </a:lnTo>
                <a:lnTo>
                  <a:pt x="4281" y="909"/>
                </a:lnTo>
                <a:lnTo>
                  <a:pt x="4503" y="981"/>
                </a:lnTo>
                <a:lnTo>
                  <a:pt x="4704" y="1053"/>
                </a:lnTo>
                <a:lnTo>
                  <a:pt x="4911" y="1131"/>
                </a:lnTo>
                <a:lnTo>
                  <a:pt x="5073" y="1197"/>
                </a:lnTo>
                <a:lnTo>
                  <a:pt x="5256" y="1281"/>
                </a:lnTo>
                <a:lnTo>
                  <a:pt x="5475" y="1401"/>
                </a:lnTo>
                <a:lnTo>
                  <a:pt x="5628" y="1482"/>
                </a:lnTo>
                <a:lnTo>
                  <a:pt x="5759" y="1572"/>
                </a:lnTo>
                <a:lnTo>
                  <a:pt x="5759" y="633"/>
                </a:lnTo>
                <a:lnTo>
                  <a:pt x="5493" y="570"/>
                </a:lnTo>
                <a:lnTo>
                  <a:pt x="5214" y="501"/>
                </a:lnTo>
                <a:lnTo>
                  <a:pt x="4950" y="444"/>
                </a:lnTo>
                <a:lnTo>
                  <a:pt x="4701" y="396"/>
                </a:lnTo>
                <a:lnTo>
                  <a:pt x="4425" y="348"/>
                </a:lnTo>
                <a:lnTo>
                  <a:pt x="4110" y="294"/>
                </a:lnTo>
                <a:lnTo>
                  <a:pt x="3813" y="252"/>
                </a:lnTo>
                <a:lnTo>
                  <a:pt x="3549" y="213"/>
                </a:lnTo>
                <a:lnTo>
                  <a:pt x="3261" y="183"/>
                </a:lnTo>
                <a:lnTo>
                  <a:pt x="3015" y="153"/>
                </a:lnTo>
                <a:lnTo>
                  <a:pt x="2757" y="129"/>
                </a:lnTo>
                <a:lnTo>
                  <a:pt x="2520" y="105"/>
                </a:lnTo>
                <a:lnTo>
                  <a:pt x="2301" y="87"/>
                </a:lnTo>
                <a:lnTo>
                  <a:pt x="2013" y="66"/>
                </a:lnTo>
                <a:lnTo>
                  <a:pt x="1731" y="48"/>
                </a:lnTo>
                <a:lnTo>
                  <a:pt x="1524" y="39"/>
                </a:lnTo>
                <a:lnTo>
                  <a:pt x="1260" y="27"/>
                </a:lnTo>
                <a:lnTo>
                  <a:pt x="966" y="15"/>
                </a:lnTo>
                <a:lnTo>
                  <a:pt x="714" y="12"/>
                </a:lnTo>
                <a:lnTo>
                  <a:pt x="510" y="6"/>
                </a:lnTo>
                <a:lnTo>
                  <a:pt x="243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Freeform 7"/>
          <p:cNvSpPr/>
          <p:nvPr/>
        </p:nvSpPr>
        <p:spPr bwMode="white">
          <a:xfrm>
            <a:off x="0" y="1793875"/>
            <a:ext cx="9144000" cy="15398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39"/>
              </a:cxn>
              <a:cxn ang="0">
                <a:pos x="318" y="342"/>
              </a:cxn>
              <a:cxn ang="0">
                <a:pos x="591" y="348"/>
              </a:cxn>
              <a:cxn ang="0">
                <a:pos x="846" y="354"/>
              </a:cxn>
              <a:cxn ang="0">
                <a:pos x="1074" y="360"/>
              </a:cxn>
              <a:cxn ang="0">
                <a:pos x="1314" y="366"/>
              </a:cxn>
              <a:cxn ang="0">
                <a:pos x="1599" y="381"/>
              </a:cxn>
              <a:cxn ang="0">
                <a:pos x="1911" y="399"/>
              </a:cxn>
              <a:cxn ang="0">
                <a:pos x="2241" y="420"/>
              </a:cxn>
              <a:cxn ang="0">
                <a:pos x="2619" y="453"/>
              </a:cxn>
              <a:cxn ang="0">
                <a:pos x="2889" y="477"/>
              </a:cxn>
              <a:cxn ang="0">
                <a:pos x="3177" y="507"/>
              </a:cxn>
              <a:cxn ang="0">
                <a:pos x="3498" y="543"/>
              </a:cxn>
              <a:cxn ang="0">
                <a:pos x="3813" y="585"/>
              </a:cxn>
              <a:cxn ang="0">
                <a:pos x="4044" y="618"/>
              </a:cxn>
              <a:cxn ang="0">
                <a:pos x="4365" y="669"/>
              </a:cxn>
              <a:cxn ang="0">
                <a:pos x="4683" y="726"/>
              </a:cxn>
              <a:cxn ang="0">
                <a:pos x="4980" y="786"/>
              </a:cxn>
              <a:cxn ang="0">
                <a:pos x="5268" y="846"/>
              </a:cxn>
              <a:cxn ang="0">
                <a:pos x="5646" y="942"/>
              </a:cxn>
              <a:cxn ang="0">
                <a:pos x="5759" y="969"/>
              </a:cxn>
              <a:cxn ang="0">
                <a:pos x="5759" y="0"/>
              </a:cxn>
              <a:cxn ang="0">
                <a:pos x="0" y="0"/>
              </a:cxn>
            </a:cxnLst>
            <a:rect l="0" t="0" r="r" b="b"/>
            <a:pathLst>
              <a:path w="5760" h="970">
                <a:moveTo>
                  <a:pt x="0" y="0"/>
                </a:moveTo>
                <a:lnTo>
                  <a:pt x="0" y="339"/>
                </a:lnTo>
                <a:lnTo>
                  <a:pt x="318" y="342"/>
                </a:lnTo>
                <a:lnTo>
                  <a:pt x="591" y="348"/>
                </a:lnTo>
                <a:lnTo>
                  <a:pt x="846" y="354"/>
                </a:lnTo>
                <a:lnTo>
                  <a:pt x="1074" y="360"/>
                </a:lnTo>
                <a:lnTo>
                  <a:pt x="1314" y="366"/>
                </a:lnTo>
                <a:lnTo>
                  <a:pt x="1599" y="381"/>
                </a:lnTo>
                <a:lnTo>
                  <a:pt x="1911" y="399"/>
                </a:lnTo>
                <a:lnTo>
                  <a:pt x="2241" y="420"/>
                </a:lnTo>
                <a:lnTo>
                  <a:pt x="2619" y="453"/>
                </a:lnTo>
                <a:lnTo>
                  <a:pt x="2889" y="477"/>
                </a:lnTo>
                <a:lnTo>
                  <a:pt x="3177" y="507"/>
                </a:lnTo>
                <a:lnTo>
                  <a:pt x="3498" y="543"/>
                </a:lnTo>
                <a:lnTo>
                  <a:pt x="3813" y="585"/>
                </a:lnTo>
                <a:lnTo>
                  <a:pt x="4044" y="618"/>
                </a:lnTo>
                <a:lnTo>
                  <a:pt x="4365" y="669"/>
                </a:lnTo>
                <a:lnTo>
                  <a:pt x="4683" y="726"/>
                </a:lnTo>
                <a:lnTo>
                  <a:pt x="4980" y="786"/>
                </a:lnTo>
                <a:lnTo>
                  <a:pt x="5268" y="846"/>
                </a:lnTo>
                <a:lnTo>
                  <a:pt x="5646" y="942"/>
                </a:lnTo>
                <a:lnTo>
                  <a:pt x="5759" y="969"/>
                </a:lnTo>
                <a:lnTo>
                  <a:pt x="5759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Freeform 8"/>
          <p:cNvSpPr/>
          <p:nvPr/>
        </p:nvSpPr>
        <p:spPr bwMode="white">
          <a:xfrm>
            <a:off x="0" y="-20638"/>
            <a:ext cx="9144000" cy="1682751"/>
          </a:xfrm>
          <a:custGeom>
            <a:avLst/>
            <a:gdLst/>
            <a:ahLst/>
            <a:cxnLst>
              <a:cxn ang="0">
                <a:pos x="0" y="753"/>
              </a:cxn>
              <a:cxn ang="0">
                <a:pos x="0" y="1059"/>
              </a:cxn>
              <a:cxn ang="0">
                <a:pos x="5759" y="1059"/>
              </a:cxn>
              <a:cxn ang="0">
                <a:pos x="5759" y="0"/>
              </a:cxn>
              <a:cxn ang="0">
                <a:pos x="5430" y="0"/>
              </a:cxn>
              <a:cxn ang="0">
                <a:pos x="5298" y="84"/>
              </a:cxn>
              <a:cxn ang="0">
                <a:pos x="5136" y="159"/>
              </a:cxn>
              <a:cxn ang="0">
                <a:pos x="4968" y="222"/>
              </a:cxn>
              <a:cxn ang="0">
                <a:pos x="4812" y="267"/>
              </a:cxn>
              <a:cxn ang="0">
                <a:pos x="4626" y="324"/>
              </a:cxn>
              <a:cxn ang="0">
                <a:pos x="4440" y="366"/>
              </a:cxn>
              <a:cxn ang="0">
                <a:pos x="4230" y="414"/>
              </a:cxn>
              <a:cxn ang="0">
                <a:pos x="3939" y="468"/>
              </a:cxn>
              <a:cxn ang="0">
                <a:pos x="3711" y="504"/>
              </a:cxn>
              <a:cxn ang="0">
                <a:pos x="3441" y="543"/>
              </a:cxn>
              <a:cxn ang="0">
                <a:pos x="3189" y="579"/>
              </a:cxn>
              <a:cxn ang="0">
                <a:pos x="2925" y="606"/>
              </a:cxn>
              <a:cxn ang="0">
                <a:pos x="2679" y="633"/>
              </a:cxn>
              <a:cxn ang="0">
                <a:pos x="2418" y="654"/>
              </a:cxn>
              <a:cxn ang="0">
                <a:pos x="2142" y="675"/>
              </a:cxn>
              <a:cxn ang="0">
                <a:pos x="1896" y="693"/>
              </a:cxn>
              <a:cxn ang="0">
                <a:pos x="1647" y="708"/>
              </a:cxn>
              <a:cxn ang="0">
                <a:pos x="1404" y="720"/>
              </a:cxn>
              <a:cxn ang="0">
                <a:pos x="1170" y="732"/>
              </a:cxn>
              <a:cxn ang="0">
                <a:pos x="906" y="738"/>
              </a:cxn>
              <a:cxn ang="0">
                <a:pos x="534" y="747"/>
              </a:cxn>
              <a:cxn ang="0">
                <a:pos x="201" y="753"/>
              </a:cxn>
              <a:cxn ang="0">
                <a:pos x="0" y="753"/>
              </a:cxn>
            </a:cxnLst>
            <a:rect l="0" t="0" r="r" b="b"/>
            <a:pathLst>
              <a:path w="5760" h="1060">
                <a:moveTo>
                  <a:pt x="0" y="753"/>
                </a:moveTo>
                <a:lnTo>
                  <a:pt x="0" y="1059"/>
                </a:lnTo>
                <a:lnTo>
                  <a:pt x="5759" y="1059"/>
                </a:lnTo>
                <a:lnTo>
                  <a:pt x="5759" y="0"/>
                </a:lnTo>
                <a:lnTo>
                  <a:pt x="5430" y="0"/>
                </a:lnTo>
                <a:lnTo>
                  <a:pt x="5298" y="84"/>
                </a:lnTo>
                <a:lnTo>
                  <a:pt x="5136" y="159"/>
                </a:lnTo>
                <a:lnTo>
                  <a:pt x="4968" y="222"/>
                </a:lnTo>
                <a:lnTo>
                  <a:pt x="4812" y="267"/>
                </a:lnTo>
                <a:lnTo>
                  <a:pt x="4626" y="324"/>
                </a:lnTo>
                <a:lnTo>
                  <a:pt x="4440" y="366"/>
                </a:lnTo>
                <a:lnTo>
                  <a:pt x="4230" y="414"/>
                </a:lnTo>
                <a:lnTo>
                  <a:pt x="3939" y="468"/>
                </a:lnTo>
                <a:lnTo>
                  <a:pt x="3711" y="504"/>
                </a:lnTo>
                <a:lnTo>
                  <a:pt x="3441" y="543"/>
                </a:lnTo>
                <a:lnTo>
                  <a:pt x="3189" y="579"/>
                </a:lnTo>
                <a:lnTo>
                  <a:pt x="2925" y="606"/>
                </a:lnTo>
                <a:lnTo>
                  <a:pt x="2679" y="633"/>
                </a:lnTo>
                <a:lnTo>
                  <a:pt x="2418" y="654"/>
                </a:lnTo>
                <a:lnTo>
                  <a:pt x="2142" y="675"/>
                </a:lnTo>
                <a:lnTo>
                  <a:pt x="1896" y="693"/>
                </a:lnTo>
                <a:lnTo>
                  <a:pt x="1647" y="708"/>
                </a:lnTo>
                <a:lnTo>
                  <a:pt x="1404" y="720"/>
                </a:lnTo>
                <a:lnTo>
                  <a:pt x="1170" y="732"/>
                </a:lnTo>
                <a:lnTo>
                  <a:pt x="906" y="738"/>
                </a:lnTo>
                <a:lnTo>
                  <a:pt x="534" y="747"/>
                </a:lnTo>
                <a:lnTo>
                  <a:pt x="201" y="753"/>
                </a:lnTo>
                <a:lnTo>
                  <a:pt x="0" y="753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0" name="Freeform 9"/>
          <p:cNvSpPr/>
          <p:nvPr/>
        </p:nvSpPr>
        <p:spPr bwMode="white">
          <a:xfrm>
            <a:off x="0" y="-20638"/>
            <a:ext cx="8388350" cy="1068388"/>
          </a:xfrm>
          <a:custGeom>
            <a:avLst/>
            <a:gdLst/>
            <a:ahLst/>
            <a:cxnLst>
              <a:cxn ang="0">
                <a:pos x="0" y="366"/>
              </a:cxn>
              <a:cxn ang="0">
                <a:pos x="0" y="672"/>
              </a:cxn>
              <a:cxn ang="0">
                <a:pos x="303" y="672"/>
              </a:cxn>
              <a:cxn ang="0">
                <a:pos x="723" y="663"/>
              </a:cxn>
              <a:cxn ang="0">
                <a:pos x="1020" y="654"/>
              </a:cxn>
              <a:cxn ang="0">
                <a:pos x="1302" y="642"/>
              </a:cxn>
              <a:cxn ang="0">
                <a:pos x="1554" y="630"/>
              </a:cxn>
              <a:cxn ang="0">
                <a:pos x="1779" y="615"/>
              </a:cxn>
              <a:cxn ang="0">
                <a:pos x="1962" y="606"/>
              </a:cxn>
              <a:cxn ang="0">
                <a:pos x="2193" y="588"/>
              </a:cxn>
              <a:cxn ang="0">
                <a:pos x="2448" y="570"/>
              </a:cxn>
              <a:cxn ang="0">
                <a:pos x="2700" y="546"/>
              </a:cxn>
              <a:cxn ang="0">
                <a:pos x="2904" y="528"/>
              </a:cxn>
              <a:cxn ang="0">
                <a:pos x="3138" y="498"/>
              </a:cxn>
              <a:cxn ang="0">
                <a:pos x="3324" y="474"/>
              </a:cxn>
              <a:cxn ang="0">
                <a:pos x="3534" y="447"/>
              </a:cxn>
              <a:cxn ang="0">
                <a:pos x="3735" y="420"/>
              </a:cxn>
              <a:cxn ang="0">
                <a:pos x="3933" y="384"/>
              </a:cxn>
              <a:cxn ang="0">
                <a:pos x="4116" y="351"/>
              </a:cxn>
              <a:cxn ang="0">
                <a:pos x="4266" y="318"/>
              </a:cxn>
              <a:cxn ang="0">
                <a:pos x="4446" y="279"/>
              </a:cxn>
              <a:cxn ang="0">
                <a:pos x="4620" y="237"/>
              </a:cxn>
              <a:cxn ang="0">
                <a:pos x="4779" y="192"/>
              </a:cxn>
              <a:cxn ang="0">
                <a:pos x="4920" y="147"/>
              </a:cxn>
              <a:cxn ang="0">
                <a:pos x="5085" y="90"/>
              </a:cxn>
              <a:cxn ang="0">
                <a:pos x="5193" y="42"/>
              </a:cxn>
              <a:cxn ang="0">
                <a:pos x="5283" y="0"/>
              </a:cxn>
              <a:cxn ang="0">
                <a:pos x="3201" y="0"/>
              </a:cxn>
              <a:cxn ang="0">
                <a:pos x="2982" y="57"/>
              </a:cxn>
              <a:cxn ang="0">
                <a:pos x="2775" y="108"/>
              </a:cxn>
              <a:cxn ang="0">
                <a:pos x="2562" y="150"/>
              </a:cxn>
              <a:cxn ang="0">
                <a:pos x="2397" y="183"/>
              </a:cxn>
              <a:cxn ang="0">
                <a:pos x="2205" y="213"/>
              </a:cxn>
              <a:cxn ang="0">
                <a:pos x="2001" y="243"/>
              </a:cxn>
              <a:cxn ang="0">
                <a:pos x="1776" y="273"/>
              </a:cxn>
              <a:cxn ang="0">
                <a:pos x="1536" y="297"/>
              </a:cxn>
              <a:cxn ang="0">
                <a:pos x="1344" y="312"/>
              </a:cxn>
              <a:cxn ang="0">
                <a:pos x="1134" y="330"/>
              </a:cxn>
              <a:cxn ang="0">
                <a:pos x="921" y="342"/>
              </a:cxn>
              <a:cxn ang="0">
                <a:pos x="696" y="354"/>
              </a:cxn>
              <a:cxn ang="0">
                <a:pos x="501" y="360"/>
              </a:cxn>
              <a:cxn ang="0">
                <a:pos x="279" y="366"/>
              </a:cxn>
              <a:cxn ang="0">
                <a:pos x="99" y="369"/>
              </a:cxn>
              <a:cxn ang="0">
                <a:pos x="0" y="366"/>
              </a:cxn>
            </a:cxnLst>
            <a:rect l="0" t="0" r="r" b="b"/>
            <a:pathLst>
              <a:path w="5284" h="673">
                <a:moveTo>
                  <a:pt x="0" y="366"/>
                </a:moveTo>
                <a:lnTo>
                  <a:pt x="0" y="672"/>
                </a:lnTo>
                <a:lnTo>
                  <a:pt x="303" y="672"/>
                </a:lnTo>
                <a:lnTo>
                  <a:pt x="723" y="663"/>
                </a:lnTo>
                <a:lnTo>
                  <a:pt x="1020" y="654"/>
                </a:lnTo>
                <a:lnTo>
                  <a:pt x="1302" y="642"/>
                </a:lnTo>
                <a:lnTo>
                  <a:pt x="1554" y="630"/>
                </a:lnTo>
                <a:lnTo>
                  <a:pt x="1779" y="615"/>
                </a:lnTo>
                <a:lnTo>
                  <a:pt x="1962" y="606"/>
                </a:lnTo>
                <a:lnTo>
                  <a:pt x="2193" y="588"/>
                </a:lnTo>
                <a:lnTo>
                  <a:pt x="2448" y="570"/>
                </a:lnTo>
                <a:lnTo>
                  <a:pt x="2700" y="546"/>
                </a:lnTo>
                <a:lnTo>
                  <a:pt x="2904" y="528"/>
                </a:lnTo>
                <a:lnTo>
                  <a:pt x="3138" y="498"/>
                </a:lnTo>
                <a:lnTo>
                  <a:pt x="3324" y="474"/>
                </a:lnTo>
                <a:lnTo>
                  <a:pt x="3534" y="447"/>
                </a:lnTo>
                <a:lnTo>
                  <a:pt x="3735" y="420"/>
                </a:lnTo>
                <a:lnTo>
                  <a:pt x="3933" y="384"/>
                </a:lnTo>
                <a:lnTo>
                  <a:pt x="4116" y="351"/>
                </a:lnTo>
                <a:lnTo>
                  <a:pt x="4266" y="318"/>
                </a:lnTo>
                <a:lnTo>
                  <a:pt x="4446" y="279"/>
                </a:lnTo>
                <a:lnTo>
                  <a:pt x="4620" y="237"/>
                </a:lnTo>
                <a:lnTo>
                  <a:pt x="4779" y="192"/>
                </a:lnTo>
                <a:lnTo>
                  <a:pt x="4920" y="147"/>
                </a:lnTo>
                <a:lnTo>
                  <a:pt x="5085" y="90"/>
                </a:lnTo>
                <a:lnTo>
                  <a:pt x="5193" y="42"/>
                </a:lnTo>
                <a:lnTo>
                  <a:pt x="5283" y="0"/>
                </a:lnTo>
                <a:lnTo>
                  <a:pt x="3201" y="0"/>
                </a:lnTo>
                <a:lnTo>
                  <a:pt x="2982" y="57"/>
                </a:lnTo>
                <a:lnTo>
                  <a:pt x="2775" y="108"/>
                </a:lnTo>
                <a:lnTo>
                  <a:pt x="2562" y="150"/>
                </a:lnTo>
                <a:lnTo>
                  <a:pt x="2397" y="183"/>
                </a:lnTo>
                <a:lnTo>
                  <a:pt x="2205" y="213"/>
                </a:lnTo>
                <a:lnTo>
                  <a:pt x="2001" y="243"/>
                </a:lnTo>
                <a:lnTo>
                  <a:pt x="1776" y="273"/>
                </a:lnTo>
                <a:lnTo>
                  <a:pt x="1536" y="297"/>
                </a:lnTo>
                <a:lnTo>
                  <a:pt x="1344" y="312"/>
                </a:lnTo>
                <a:lnTo>
                  <a:pt x="1134" y="330"/>
                </a:lnTo>
                <a:lnTo>
                  <a:pt x="921" y="342"/>
                </a:lnTo>
                <a:lnTo>
                  <a:pt x="696" y="354"/>
                </a:lnTo>
                <a:lnTo>
                  <a:pt x="501" y="360"/>
                </a:lnTo>
                <a:lnTo>
                  <a:pt x="279" y="366"/>
                </a:lnTo>
                <a:lnTo>
                  <a:pt x="99" y="369"/>
                </a:lnTo>
                <a:lnTo>
                  <a:pt x="0" y="366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1" name="Freeform 10"/>
          <p:cNvSpPr/>
          <p:nvPr/>
        </p:nvSpPr>
        <p:spPr bwMode="white">
          <a:xfrm>
            <a:off x="0" y="-20638"/>
            <a:ext cx="4578350" cy="45402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285"/>
              </a:cxn>
              <a:cxn ang="0">
                <a:pos x="192" y="285"/>
              </a:cxn>
              <a:cxn ang="0">
                <a:pos x="384" y="282"/>
              </a:cxn>
              <a:cxn ang="0">
                <a:pos x="579" y="276"/>
              </a:cxn>
              <a:cxn ang="0">
                <a:pos x="789" y="267"/>
              </a:cxn>
              <a:cxn ang="0">
                <a:pos x="999" y="258"/>
              </a:cxn>
              <a:cxn ang="0">
                <a:pos x="1161" y="246"/>
              </a:cxn>
              <a:cxn ang="0">
                <a:pos x="1302" y="234"/>
              </a:cxn>
              <a:cxn ang="0">
                <a:pos x="1458" y="222"/>
              </a:cxn>
              <a:cxn ang="0">
                <a:pos x="1665" y="201"/>
              </a:cxn>
              <a:cxn ang="0">
                <a:pos x="1992" y="159"/>
              </a:cxn>
              <a:cxn ang="0">
                <a:pos x="2301" y="117"/>
              </a:cxn>
              <a:cxn ang="0">
                <a:pos x="2604" y="60"/>
              </a:cxn>
              <a:cxn ang="0">
                <a:pos x="2883" y="0"/>
              </a:cxn>
              <a:cxn ang="0">
                <a:pos x="0" y="0"/>
              </a:cxn>
            </a:cxnLst>
            <a:rect l="0" t="0" r="r" b="b"/>
            <a:pathLst>
              <a:path w="2884" h="286">
                <a:moveTo>
                  <a:pt x="0" y="0"/>
                </a:moveTo>
                <a:lnTo>
                  <a:pt x="0" y="285"/>
                </a:lnTo>
                <a:lnTo>
                  <a:pt x="192" y="285"/>
                </a:lnTo>
                <a:lnTo>
                  <a:pt x="384" y="282"/>
                </a:lnTo>
                <a:lnTo>
                  <a:pt x="579" y="276"/>
                </a:lnTo>
                <a:lnTo>
                  <a:pt x="789" y="267"/>
                </a:lnTo>
                <a:lnTo>
                  <a:pt x="999" y="258"/>
                </a:lnTo>
                <a:lnTo>
                  <a:pt x="1161" y="246"/>
                </a:lnTo>
                <a:lnTo>
                  <a:pt x="1302" y="234"/>
                </a:lnTo>
                <a:lnTo>
                  <a:pt x="1458" y="222"/>
                </a:lnTo>
                <a:lnTo>
                  <a:pt x="1665" y="201"/>
                </a:lnTo>
                <a:lnTo>
                  <a:pt x="1992" y="159"/>
                </a:lnTo>
                <a:lnTo>
                  <a:pt x="2301" y="117"/>
                </a:lnTo>
                <a:lnTo>
                  <a:pt x="2604" y="60"/>
                </a:lnTo>
                <a:lnTo>
                  <a:pt x="2883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95595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zh-CN"/>
          </a:p>
        </p:txBody>
      </p:sp>
      <p:sp>
        <p:nvSpPr>
          <p:cNvPr id="195596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2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9D54AF-E3AA-44B3-ADD1-11657848E5BE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FA8BA0-3ADE-4DE2-93E0-BEBBE30F00D0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CDCF57-9039-4849-9379-76B235D98205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DA9EEE-79AB-4E4A-99EB-83D8A7D61655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BC0E79-56BF-4166-96AC-13566960EE04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ADEAD1-D2F3-4320-99D1-AC489779B6EA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97D9B0-310B-49D6-B92C-149620E14712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56D42-6021-4ECB-927D-6AD33666C1FE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F3FB4A-4247-4E03-BD54-F3AB6D7B4C33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1A80C1-CD78-4720-BCE8-3F6129B0C672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4B0DE4-6F56-4CEE-B018-C2B8FB3B40CC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3" name="Freeform 3"/>
          <p:cNvSpPr/>
          <p:nvPr/>
        </p:nvSpPr>
        <p:spPr bwMode="white">
          <a:xfrm>
            <a:off x="-9525" y="4489450"/>
            <a:ext cx="5754688" cy="2368550"/>
          </a:xfrm>
          <a:custGeom>
            <a:avLst/>
            <a:gdLst/>
            <a:ahLst/>
            <a:cxnLst>
              <a:cxn ang="0">
                <a:pos x="0" y="1491"/>
              </a:cxn>
              <a:cxn ang="0">
                <a:pos x="0" y="0"/>
              </a:cxn>
              <a:cxn ang="0">
                <a:pos x="171" y="3"/>
              </a:cxn>
              <a:cxn ang="0">
                <a:pos x="355" y="9"/>
              </a:cxn>
              <a:cxn ang="0">
                <a:pos x="499" y="21"/>
              </a:cxn>
              <a:cxn ang="0">
                <a:pos x="650" y="36"/>
              </a:cxn>
              <a:cxn ang="0">
                <a:pos x="809" y="54"/>
              </a:cxn>
              <a:cxn ang="0">
                <a:pos x="957" y="78"/>
              </a:cxn>
              <a:cxn ang="0">
                <a:pos x="1119" y="105"/>
              </a:cxn>
              <a:cxn ang="0">
                <a:pos x="1261" y="133"/>
              </a:cxn>
              <a:cxn ang="0">
                <a:pos x="1441" y="175"/>
              </a:cxn>
              <a:cxn ang="0">
                <a:pos x="1598" y="217"/>
              </a:cxn>
              <a:cxn ang="0">
                <a:pos x="1763" y="269"/>
              </a:cxn>
              <a:cxn ang="0">
                <a:pos x="1887" y="308"/>
              </a:cxn>
              <a:cxn ang="0">
                <a:pos x="2085" y="384"/>
              </a:cxn>
              <a:cxn ang="0">
                <a:pos x="2230" y="444"/>
              </a:cxn>
              <a:cxn ang="0">
                <a:pos x="2456" y="547"/>
              </a:cxn>
              <a:cxn ang="0">
                <a:pos x="2666" y="662"/>
              </a:cxn>
              <a:cxn ang="0">
                <a:pos x="2859" y="786"/>
              </a:cxn>
              <a:cxn ang="0">
                <a:pos x="3046" y="920"/>
              </a:cxn>
              <a:cxn ang="0">
                <a:pos x="3193" y="1038"/>
              </a:cxn>
              <a:cxn ang="0">
                <a:pos x="3332" y="1168"/>
              </a:cxn>
              <a:cxn ang="0">
                <a:pos x="3440" y="1280"/>
              </a:cxn>
              <a:cxn ang="0">
                <a:pos x="3524" y="1380"/>
              </a:cxn>
              <a:cxn ang="0">
                <a:pos x="3624" y="1491"/>
              </a:cxn>
              <a:cxn ang="0">
                <a:pos x="3608" y="1491"/>
              </a:cxn>
              <a:cxn ang="0">
                <a:pos x="0" y="1491"/>
              </a:cxn>
            </a:cxnLst>
            <a:rect l="0" t="0" r="r" b="b"/>
            <a:pathLst>
              <a:path w="3625" h="1492">
                <a:moveTo>
                  <a:pt x="0" y="1491"/>
                </a:moveTo>
                <a:lnTo>
                  <a:pt x="0" y="0"/>
                </a:lnTo>
                <a:lnTo>
                  <a:pt x="171" y="3"/>
                </a:lnTo>
                <a:lnTo>
                  <a:pt x="355" y="9"/>
                </a:lnTo>
                <a:lnTo>
                  <a:pt x="499" y="21"/>
                </a:lnTo>
                <a:lnTo>
                  <a:pt x="650" y="36"/>
                </a:lnTo>
                <a:lnTo>
                  <a:pt x="809" y="54"/>
                </a:lnTo>
                <a:lnTo>
                  <a:pt x="957" y="78"/>
                </a:lnTo>
                <a:lnTo>
                  <a:pt x="1119" y="105"/>
                </a:lnTo>
                <a:lnTo>
                  <a:pt x="1261" y="133"/>
                </a:lnTo>
                <a:lnTo>
                  <a:pt x="1441" y="175"/>
                </a:lnTo>
                <a:lnTo>
                  <a:pt x="1598" y="217"/>
                </a:lnTo>
                <a:lnTo>
                  <a:pt x="1763" y="269"/>
                </a:lnTo>
                <a:lnTo>
                  <a:pt x="1887" y="308"/>
                </a:lnTo>
                <a:lnTo>
                  <a:pt x="2085" y="384"/>
                </a:lnTo>
                <a:lnTo>
                  <a:pt x="2230" y="444"/>
                </a:lnTo>
                <a:lnTo>
                  <a:pt x="2456" y="547"/>
                </a:lnTo>
                <a:lnTo>
                  <a:pt x="2666" y="662"/>
                </a:lnTo>
                <a:lnTo>
                  <a:pt x="2859" y="786"/>
                </a:lnTo>
                <a:lnTo>
                  <a:pt x="3046" y="920"/>
                </a:lnTo>
                <a:lnTo>
                  <a:pt x="3193" y="1038"/>
                </a:lnTo>
                <a:lnTo>
                  <a:pt x="3332" y="1168"/>
                </a:lnTo>
                <a:lnTo>
                  <a:pt x="3440" y="1280"/>
                </a:lnTo>
                <a:lnTo>
                  <a:pt x="3524" y="1380"/>
                </a:lnTo>
                <a:lnTo>
                  <a:pt x="3624" y="1491"/>
                </a:lnTo>
                <a:lnTo>
                  <a:pt x="3608" y="1491"/>
                </a:lnTo>
                <a:lnTo>
                  <a:pt x="0" y="1491"/>
                </a:lnTo>
              </a:path>
            </a:pathLst>
          </a:cu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 w="9525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94564" name="Freeform 4"/>
          <p:cNvSpPr/>
          <p:nvPr/>
        </p:nvSpPr>
        <p:spPr bwMode="white">
          <a:xfrm>
            <a:off x="0" y="3817938"/>
            <a:ext cx="8164513" cy="3019425"/>
          </a:xfrm>
          <a:custGeom>
            <a:avLst/>
            <a:gdLst/>
            <a:ahLst/>
            <a:cxnLst>
              <a:cxn ang="0">
                <a:pos x="2718" y="405"/>
              </a:cxn>
              <a:cxn ang="0">
                <a:pos x="2466" y="333"/>
              </a:cxn>
              <a:cxn ang="0">
                <a:pos x="2202" y="261"/>
              </a:cxn>
              <a:cxn ang="0">
                <a:pos x="1929" y="198"/>
              </a:cxn>
              <a:cxn ang="0">
                <a:pos x="1695" y="153"/>
              </a:cxn>
              <a:cxn ang="0">
                <a:pos x="1434" y="111"/>
              </a:cxn>
              <a:cxn ang="0">
                <a:pos x="1188" y="75"/>
              </a:cxn>
              <a:cxn ang="0">
                <a:pos x="957" y="48"/>
              </a:cxn>
              <a:cxn ang="0">
                <a:pos x="747" y="30"/>
              </a:cxn>
              <a:cxn ang="0">
                <a:pos x="501" y="15"/>
              </a:cxn>
              <a:cxn ang="0">
                <a:pos x="246" y="3"/>
              </a:cxn>
              <a:cxn ang="0">
                <a:pos x="0" y="0"/>
              </a:cxn>
              <a:cxn ang="0">
                <a:pos x="0" y="275"/>
              </a:cxn>
              <a:cxn ang="0">
                <a:pos x="0" y="345"/>
              </a:cxn>
              <a:cxn ang="0">
                <a:pos x="0" y="275"/>
              </a:cxn>
              <a:cxn ang="0">
                <a:pos x="0" y="342"/>
              </a:cxn>
              <a:cxn ang="0">
                <a:pos x="339" y="351"/>
              </a:cxn>
              <a:cxn ang="0">
                <a:pos x="606" y="372"/>
              </a:cxn>
              <a:cxn ang="0">
                <a:pos x="852" y="399"/>
              </a:cxn>
              <a:cxn ang="0">
                <a:pos x="1068" y="435"/>
              </a:cxn>
              <a:cxn ang="0">
                <a:pos x="1275" y="474"/>
              </a:cxn>
              <a:cxn ang="0">
                <a:pos x="1545" y="540"/>
              </a:cxn>
              <a:cxn ang="0">
                <a:pos x="1761" y="603"/>
              </a:cxn>
              <a:cxn ang="0">
                <a:pos x="1971" y="678"/>
              </a:cxn>
              <a:cxn ang="0">
                <a:pos x="2166" y="747"/>
              </a:cxn>
              <a:cxn ang="0">
                <a:pos x="2397" y="852"/>
              </a:cxn>
              <a:cxn ang="0">
                <a:pos x="2613" y="960"/>
              </a:cxn>
              <a:cxn ang="0">
                <a:pos x="2832" y="1095"/>
              </a:cxn>
              <a:cxn ang="0">
                <a:pos x="3012" y="1212"/>
              </a:cxn>
              <a:cxn ang="0">
                <a:pos x="3186" y="1347"/>
              </a:cxn>
              <a:cxn ang="0">
                <a:pos x="3351" y="1497"/>
              </a:cxn>
              <a:cxn ang="0">
                <a:pos x="3480" y="1629"/>
              </a:cxn>
              <a:cxn ang="0">
                <a:pos x="3612" y="1785"/>
              </a:cxn>
              <a:cxn ang="0">
                <a:pos x="3699" y="1901"/>
              </a:cxn>
              <a:cxn ang="0">
                <a:pos x="5142" y="1901"/>
              </a:cxn>
              <a:cxn ang="0">
                <a:pos x="5076" y="1827"/>
              </a:cxn>
              <a:cxn ang="0">
                <a:pos x="4968" y="1707"/>
              </a:cxn>
              <a:cxn ang="0">
                <a:pos x="4797" y="1539"/>
              </a:cxn>
              <a:cxn ang="0">
                <a:pos x="4617" y="1383"/>
              </a:cxn>
              <a:cxn ang="0">
                <a:pos x="4410" y="1221"/>
              </a:cxn>
              <a:cxn ang="0">
                <a:pos x="4185" y="1071"/>
              </a:cxn>
              <a:cxn ang="0">
                <a:pos x="3960" y="939"/>
              </a:cxn>
              <a:cxn ang="0">
                <a:pos x="3708" y="801"/>
              </a:cxn>
              <a:cxn ang="0">
                <a:pos x="3492" y="702"/>
              </a:cxn>
              <a:cxn ang="0">
                <a:pos x="3231" y="588"/>
              </a:cxn>
              <a:cxn ang="0">
                <a:pos x="2964" y="489"/>
              </a:cxn>
              <a:cxn ang="0">
                <a:pos x="2718" y="405"/>
              </a:cxn>
            </a:cxnLst>
            <a:rect l="0" t="0" r="r" b="b"/>
            <a:pathLst>
              <a:path w="5143" h="1902">
                <a:moveTo>
                  <a:pt x="2718" y="405"/>
                </a:moveTo>
                <a:lnTo>
                  <a:pt x="2466" y="333"/>
                </a:lnTo>
                <a:lnTo>
                  <a:pt x="2202" y="261"/>
                </a:lnTo>
                <a:lnTo>
                  <a:pt x="1929" y="198"/>
                </a:lnTo>
                <a:lnTo>
                  <a:pt x="1695" y="153"/>
                </a:lnTo>
                <a:lnTo>
                  <a:pt x="1434" y="111"/>
                </a:lnTo>
                <a:lnTo>
                  <a:pt x="1188" y="75"/>
                </a:lnTo>
                <a:lnTo>
                  <a:pt x="957" y="48"/>
                </a:lnTo>
                <a:lnTo>
                  <a:pt x="747" y="30"/>
                </a:lnTo>
                <a:lnTo>
                  <a:pt x="501" y="15"/>
                </a:lnTo>
                <a:lnTo>
                  <a:pt x="246" y="3"/>
                </a:lnTo>
                <a:lnTo>
                  <a:pt x="0" y="0"/>
                </a:lnTo>
                <a:lnTo>
                  <a:pt x="0" y="275"/>
                </a:lnTo>
                <a:lnTo>
                  <a:pt x="0" y="345"/>
                </a:lnTo>
                <a:lnTo>
                  <a:pt x="0" y="275"/>
                </a:lnTo>
                <a:lnTo>
                  <a:pt x="0" y="342"/>
                </a:lnTo>
                <a:lnTo>
                  <a:pt x="339" y="351"/>
                </a:lnTo>
                <a:lnTo>
                  <a:pt x="606" y="372"/>
                </a:lnTo>
                <a:lnTo>
                  <a:pt x="852" y="399"/>
                </a:lnTo>
                <a:lnTo>
                  <a:pt x="1068" y="435"/>
                </a:lnTo>
                <a:lnTo>
                  <a:pt x="1275" y="474"/>
                </a:lnTo>
                <a:lnTo>
                  <a:pt x="1545" y="540"/>
                </a:lnTo>
                <a:lnTo>
                  <a:pt x="1761" y="603"/>
                </a:lnTo>
                <a:lnTo>
                  <a:pt x="1971" y="678"/>
                </a:lnTo>
                <a:lnTo>
                  <a:pt x="2166" y="747"/>
                </a:lnTo>
                <a:lnTo>
                  <a:pt x="2397" y="852"/>
                </a:lnTo>
                <a:lnTo>
                  <a:pt x="2613" y="960"/>
                </a:lnTo>
                <a:lnTo>
                  <a:pt x="2832" y="1095"/>
                </a:lnTo>
                <a:lnTo>
                  <a:pt x="3012" y="1212"/>
                </a:lnTo>
                <a:lnTo>
                  <a:pt x="3186" y="1347"/>
                </a:lnTo>
                <a:lnTo>
                  <a:pt x="3351" y="1497"/>
                </a:lnTo>
                <a:lnTo>
                  <a:pt x="3480" y="1629"/>
                </a:lnTo>
                <a:lnTo>
                  <a:pt x="3612" y="1785"/>
                </a:lnTo>
                <a:lnTo>
                  <a:pt x="3699" y="1901"/>
                </a:lnTo>
                <a:lnTo>
                  <a:pt x="5142" y="1901"/>
                </a:lnTo>
                <a:lnTo>
                  <a:pt x="5076" y="1827"/>
                </a:lnTo>
                <a:lnTo>
                  <a:pt x="4968" y="1707"/>
                </a:lnTo>
                <a:lnTo>
                  <a:pt x="4797" y="1539"/>
                </a:lnTo>
                <a:lnTo>
                  <a:pt x="4617" y="1383"/>
                </a:lnTo>
                <a:lnTo>
                  <a:pt x="4410" y="1221"/>
                </a:lnTo>
                <a:lnTo>
                  <a:pt x="4185" y="1071"/>
                </a:lnTo>
                <a:lnTo>
                  <a:pt x="3960" y="939"/>
                </a:lnTo>
                <a:lnTo>
                  <a:pt x="3708" y="801"/>
                </a:lnTo>
                <a:lnTo>
                  <a:pt x="3492" y="702"/>
                </a:lnTo>
                <a:lnTo>
                  <a:pt x="3231" y="588"/>
                </a:lnTo>
                <a:lnTo>
                  <a:pt x="2964" y="489"/>
                </a:lnTo>
                <a:lnTo>
                  <a:pt x="2718" y="405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94565" name="Freeform 5"/>
          <p:cNvSpPr/>
          <p:nvPr/>
        </p:nvSpPr>
        <p:spPr bwMode="white">
          <a:xfrm>
            <a:off x="0" y="3146425"/>
            <a:ext cx="9144000" cy="369093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39"/>
              </a:cxn>
              <a:cxn ang="0">
                <a:pos x="558" y="357"/>
              </a:cxn>
              <a:cxn ang="0">
                <a:pos x="807" y="375"/>
              </a:cxn>
              <a:cxn ang="0">
                <a:pos x="1056" y="399"/>
              </a:cxn>
              <a:cxn ang="0">
                <a:pos x="1272" y="426"/>
              </a:cxn>
              <a:cxn ang="0">
                <a:pos x="1539" y="465"/>
              </a:cxn>
              <a:cxn ang="0">
                <a:pos x="1791" y="510"/>
              </a:cxn>
              <a:cxn ang="0">
                <a:pos x="2076" y="570"/>
              </a:cxn>
              <a:cxn ang="0">
                <a:pos x="2334" y="630"/>
              </a:cxn>
              <a:cxn ang="0">
                <a:pos x="2544" y="687"/>
              </a:cxn>
              <a:cxn ang="0">
                <a:pos x="2775" y="759"/>
              </a:cxn>
              <a:cxn ang="0">
                <a:pos x="3003" y="837"/>
              </a:cxn>
              <a:cxn ang="0">
                <a:pos x="3231" y="924"/>
              </a:cxn>
              <a:cxn ang="0">
                <a:pos x="3438" y="1005"/>
              </a:cxn>
              <a:cxn ang="0">
                <a:pos x="3663" y="1110"/>
              </a:cxn>
              <a:cxn ang="0">
                <a:pos x="3903" y="1233"/>
              </a:cxn>
              <a:cxn ang="0">
                <a:pos x="4149" y="1374"/>
              </a:cxn>
              <a:cxn ang="0">
                <a:pos x="4353" y="1506"/>
              </a:cxn>
              <a:cxn ang="0">
                <a:pos x="4491" y="1602"/>
              </a:cxn>
              <a:cxn ang="0">
                <a:pos x="4668" y="1740"/>
              </a:cxn>
              <a:cxn ang="0">
                <a:pos x="4824" y="1875"/>
              </a:cxn>
              <a:cxn ang="0">
                <a:pos x="4968" y="2016"/>
              </a:cxn>
              <a:cxn ang="0">
                <a:pos x="5100" y="2154"/>
              </a:cxn>
              <a:cxn ang="0">
                <a:pos x="5238" y="2324"/>
              </a:cxn>
              <a:cxn ang="0">
                <a:pos x="5759" y="2324"/>
              </a:cxn>
              <a:cxn ang="0">
                <a:pos x="5759" y="1245"/>
              </a:cxn>
              <a:cxn ang="0">
                <a:pos x="5580" y="1119"/>
              </a:cxn>
              <a:cxn ang="0">
                <a:pos x="5400" y="1020"/>
              </a:cxn>
              <a:cxn ang="0">
                <a:pos x="5205" y="918"/>
              </a:cxn>
              <a:cxn ang="0">
                <a:pos x="5031" y="837"/>
              </a:cxn>
              <a:cxn ang="0">
                <a:pos x="4866" y="771"/>
              </a:cxn>
              <a:cxn ang="0">
                <a:pos x="4710" y="711"/>
              </a:cxn>
              <a:cxn ang="0">
                <a:pos x="4545" y="651"/>
              </a:cxn>
              <a:cxn ang="0">
                <a:pos x="4386" y="600"/>
              </a:cxn>
              <a:cxn ang="0">
                <a:pos x="4248" y="552"/>
              </a:cxn>
              <a:cxn ang="0">
                <a:pos x="3993" y="483"/>
              </a:cxn>
              <a:cxn ang="0">
                <a:pos x="3777" y="423"/>
              </a:cxn>
              <a:cxn ang="0">
                <a:pos x="3564" y="375"/>
              </a:cxn>
              <a:cxn ang="0">
                <a:pos x="3282" y="312"/>
              </a:cxn>
              <a:cxn ang="0">
                <a:pos x="3003" y="261"/>
              </a:cxn>
              <a:cxn ang="0">
                <a:pos x="2733" y="213"/>
              </a:cxn>
              <a:cxn ang="0">
                <a:pos x="2451" y="171"/>
              </a:cxn>
              <a:cxn ang="0">
                <a:pos x="2211" y="138"/>
              </a:cxn>
              <a:cxn ang="0">
                <a:pos x="1974" y="108"/>
              </a:cxn>
              <a:cxn ang="0">
                <a:pos x="1665" y="81"/>
              </a:cxn>
              <a:cxn ang="0">
                <a:pos x="1437" y="60"/>
              </a:cxn>
              <a:cxn ang="0">
                <a:pos x="1125" y="36"/>
              </a:cxn>
              <a:cxn ang="0">
                <a:pos x="828" y="21"/>
              </a:cxn>
              <a:cxn ang="0">
                <a:pos x="558" y="12"/>
              </a:cxn>
              <a:cxn ang="0">
                <a:pos x="282" y="3"/>
              </a:cxn>
              <a:cxn ang="0">
                <a:pos x="0" y="0"/>
              </a:cxn>
            </a:cxnLst>
            <a:rect l="0" t="0" r="r" b="b"/>
            <a:pathLst>
              <a:path w="5760" h="2325">
                <a:moveTo>
                  <a:pt x="0" y="0"/>
                </a:moveTo>
                <a:lnTo>
                  <a:pt x="0" y="339"/>
                </a:lnTo>
                <a:lnTo>
                  <a:pt x="558" y="357"/>
                </a:lnTo>
                <a:lnTo>
                  <a:pt x="807" y="375"/>
                </a:lnTo>
                <a:lnTo>
                  <a:pt x="1056" y="399"/>
                </a:lnTo>
                <a:lnTo>
                  <a:pt x="1272" y="426"/>
                </a:lnTo>
                <a:lnTo>
                  <a:pt x="1539" y="465"/>
                </a:lnTo>
                <a:lnTo>
                  <a:pt x="1791" y="510"/>
                </a:lnTo>
                <a:lnTo>
                  <a:pt x="2076" y="570"/>
                </a:lnTo>
                <a:lnTo>
                  <a:pt x="2334" y="630"/>
                </a:lnTo>
                <a:lnTo>
                  <a:pt x="2544" y="687"/>
                </a:lnTo>
                <a:lnTo>
                  <a:pt x="2775" y="759"/>
                </a:lnTo>
                <a:lnTo>
                  <a:pt x="3003" y="837"/>
                </a:lnTo>
                <a:lnTo>
                  <a:pt x="3231" y="924"/>
                </a:lnTo>
                <a:lnTo>
                  <a:pt x="3438" y="1005"/>
                </a:lnTo>
                <a:lnTo>
                  <a:pt x="3663" y="1110"/>
                </a:lnTo>
                <a:lnTo>
                  <a:pt x="3903" y="1233"/>
                </a:lnTo>
                <a:lnTo>
                  <a:pt x="4149" y="1374"/>
                </a:lnTo>
                <a:lnTo>
                  <a:pt x="4353" y="1506"/>
                </a:lnTo>
                <a:lnTo>
                  <a:pt x="4491" y="1602"/>
                </a:lnTo>
                <a:lnTo>
                  <a:pt x="4668" y="1740"/>
                </a:lnTo>
                <a:lnTo>
                  <a:pt x="4824" y="1875"/>
                </a:lnTo>
                <a:lnTo>
                  <a:pt x="4968" y="2016"/>
                </a:lnTo>
                <a:lnTo>
                  <a:pt x="5100" y="2154"/>
                </a:lnTo>
                <a:lnTo>
                  <a:pt x="5238" y="2324"/>
                </a:lnTo>
                <a:lnTo>
                  <a:pt x="5759" y="2324"/>
                </a:lnTo>
                <a:lnTo>
                  <a:pt x="5759" y="1245"/>
                </a:lnTo>
                <a:lnTo>
                  <a:pt x="5580" y="1119"/>
                </a:lnTo>
                <a:lnTo>
                  <a:pt x="5400" y="1020"/>
                </a:lnTo>
                <a:lnTo>
                  <a:pt x="5205" y="918"/>
                </a:lnTo>
                <a:lnTo>
                  <a:pt x="5031" y="837"/>
                </a:lnTo>
                <a:lnTo>
                  <a:pt x="4866" y="771"/>
                </a:lnTo>
                <a:lnTo>
                  <a:pt x="4710" y="711"/>
                </a:lnTo>
                <a:lnTo>
                  <a:pt x="4545" y="651"/>
                </a:lnTo>
                <a:lnTo>
                  <a:pt x="4386" y="600"/>
                </a:lnTo>
                <a:lnTo>
                  <a:pt x="4248" y="552"/>
                </a:lnTo>
                <a:lnTo>
                  <a:pt x="3993" y="483"/>
                </a:lnTo>
                <a:lnTo>
                  <a:pt x="3777" y="423"/>
                </a:lnTo>
                <a:lnTo>
                  <a:pt x="3564" y="375"/>
                </a:lnTo>
                <a:lnTo>
                  <a:pt x="3282" y="312"/>
                </a:lnTo>
                <a:lnTo>
                  <a:pt x="3003" y="261"/>
                </a:lnTo>
                <a:lnTo>
                  <a:pt x="2733" y="213"/>
                </a:lnTo>
                <a:lnTo>
                  <a:pt x="2451" y="171"/>
                </a:lnTo>
                <a:lnTo>
                  <a:pt x="2211" y="138"/>
                </a:lnTo>
                <a:lnTo>
                  <a:pt x="1974" y="108"/>
                </a:lnTo>
                <a:lnTo>
                  <a:pt x="1665" y="81"/>
                </a:lnTo>
                <a:lnTo>
                  <a:pt x="1437" y="60"/>
                </a:lnTo>
                <a:lnTo>
                  <a:pt x="1125" y="36"/>
                </a:lnTo>
                <a:lnTo>
                  <a:pt x="828" y="21"/>
                </a:lnTo>
                <a:lnTo>
                  <a:pt x="558" y="12"/>
                </a:lnTo>
                <a:lnTo>
                  <a:pt x="282" y="3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94566" name="Freeform 6"/>
          <p:cNvSpPr/>
          <p:nvPr/>
        </p:nvSpPr>
        <p:spPr bwMode="white">
          <a:xfrm>
            <a:off x="0" y="2460625"/>
            <a:ext cx="9144000" cy="249713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51"/>
              </a:cxn>
              <a:cxn ang="0">
                <a:pos x="282" y="357"/>
              </a:cxn>
              <a:cxn ang="0">
                <a:pos x="627" y="363"/>
              </a:cxn>
              <a:cxn ang="0">
                <a:pos x="960" y="375"/>
              </a:cxn>
              <a:cxn ang="0">
                <a:pos x="1218" y="393"/>
              </a:cxn>
              <a:cxn ang="0">
                <a:pos x="1470" y="411"/>
              </a:cxn>
              <a:cxn ang="0">
                <a:pos x="1746" y="435"/>
              </a:cxn>
              <a:cxn ang="0">
                <a:pos x="2022" y="462"/>
              </a:cxn>
              <a:cxn ang="0">
                <a:pos x="2340" y="504"/>
              </a:cxn>
              <a:cxn ang="0">
                <a:pos x="2664" y="549"/>
              </a:cxn>
              <a:cxn ang="0">
                <a:pos x="2952" y="597"/>
              </a:cxn>
              <a:cxn ang="0">
                <a:pos x="3225" y="648"/>
              </a:cxn>
              <a:cxn ang="0">
                <a:pos x="3513" y="708"/>
              </a:cxn>
              <a:cxn ang="0">
                <a:pos x="3693" y="750"/>
              </a:cxn>
              <a:cxn ang="0">
                <a:pos x="3936" y="810"/>
              </a:cxn>
              <a:cxn ang="0">
                <a:pos x="4095" y="855"/>
              </a:cxn>
              <a:cxn ang="0">
                <a:pos x="4281" y="909"/>
              </a:cxn>
              <a:cxn ang="0">
                <a:pos x="4503" y="981"/>
              </a:cxn>
              <a:cxn ang="0">
                <a:pos x="4704" y="1053"/>
              </a:cxn>
              <a:cxn ang="0">
                <a:pos x="4911" y="1131"/>
              </a:cxn>
              <a:cxn ang="0">
                <a:pos x="5073" y="1197"/>
              </a:cxn>
              <a:cxn ang="0">
                <a:pos x="5256" y="1281"/>
              </a:cxn>
              <a:cxn ang="0">
                <a:pos x="5475" y="1401"/>
              </a:cxn>
              <a:cxn ang="0">
                <a:pos x="5628" y="1482"/>
              </a:cxn>
              <a:cxn ang="0">
                <a:pos x="5759" y="1572"/>
              </a:cxn>
              <a:cxn ang="0">
                <a:pos x="5759" y="633"/>
              </a:cxn>
              <a:cxn ang="0">
                <a:pos x="5493" y="570"/>
              </a:cxn>
              <a:cxn ang="0">
                <a:pos x="5214" y="501"/>
              </a:cxn>
              <a:cxn ang="0">
                <a:pos x="4950" y="444"/>
              </a:cxn>
              <a:cxn ang="0">
                <a:pos x="4701" y="396"/>
              </a:cxn>
              <a:cxn ang="0">
                <a:pos x="4425" y="348"/>
              </a:cxn>
              <a:cxn ang="0">
                <a:pos x="4110" y="294"/>
              </a:cxn>
              <a:cxn ang="0">
                <a:pos x="3813" y="252"/>
              </a:cxn>
              <a:cxn ang="0">
                <a:pos x="3549" y="213"/>
              </a:cxn>
              <a:cxn ang="0">
                <a:pos x="3261" y="183"/>
              </a:cxn>
              <a:cxn ang="0">
                <a:pos x="3015" y="153"/>
              </a:cxn>
              <a:cxn ang="0">
                <a:pos x="2757" y="129"/>
              </a:cxn>
              <a:cxn ang="0">
                <a:pos x="2520" y="105"/>
              </a:cxn>
              <a:cxn ang="0">
                <a:pos x="2301" y="87"/>
              </a:cxn>
              <a:cxn ang="0">
                <a:pos x="2013" y="66"/>
              </a:cxn>
              <a:cxn ang="0">
                <a:pos x="1731" y="48"/>
              </a:cxn>
              <a:cxn ang="0">
                <a:pos x="1524" y="39"/>
              </a:cxn>
              <a:cxn ang="0">
                <a:pos x="1260" y="27"/>
              </a:cxn>
              <a:cxn ang="0">
                <a:pos x="966" y="15"/>
              </a:cxn>
              <a:cxn ang="0">
                <a:pos x="714" y="12"/>
              </a:cxn>
              <a:cxn ang="0">
                <a:pos x="510" y="6"/>
              </a:cxn>
              <a:cxn ang="0">
                <a:pos x="243" y="0"/>
              </a:cxn>
              <a:cxn ang="0">
                <a:pos x="0" y="0"/>
              </a:cxn>
            </a:cxnLst>
            <a:rect l="0" t="0" r="r" b="b"/>
            <a:pathLst>
              <a:path w="5760" h="1573">
                <a:moveTo>
                  <a:pt x="0" y="0"/>
                </a:moveTo>
                <a:lnTo>
                  <a:pt x="0" y="351"/>
                </a:lnTo>
                <a:lnTo>
                  <a:pt x="282" y="357"/>
                </a:lnTo>
                <a:lnTo>
                  <a:pt x="627" y="363"/>
                </a:lnTo>
                <a:lnTo>
                  <a:pt x="960" y="375"/>
                </a:lnTo>
                <a:lnTo>
                  <a:pt x="1218" y="393"/>
                </a:lnTo>
                <a:lnTo>
                  <a:pt x="1470" y="411"/>
                </a:lnTo>
                <a:lnTo>
                  <a:pt x="1746" y="435"/>
                </a:lnTo>
                <a:lnTo>
                  <a:pt x="2022" y="462"/>
                </a:lnTo>
                <a:lnTo>
                  <a:pt x="2340" y="504"/>
                </a:lnTo>
                <a:lnTo>
                  <a:pt x="2664" y="549"/>
                </a:lnTo>
                <a:lnTo>
                  <a:pt x="2952" y="597"/>
                </a:lnTo>
                <a:lnTo>
                  <a:pt x="3225" y="648"/>
                </a:lnTo>
                <a:lnTo>
                  <a:pt x="3513" y="708"/>
                </a:lnTo>
                <a:lnTo>
                  <a:pt x="3693" y="750"/>
                </a:lnTo>
                <a:lnTo>
                  <a:pt x="3936" y="810"/>
                </a:lnTo>
                <a:lnTo>
                  <a:pt x="4095" y="855"/>
                </a:lnTo>
                <a:lnTo>
                  <a:pt x="4281" y="909"/>
                </a:lnTo>
                <a:lnTo>
                  <a:pt x="4503" y="981"/>
                </a:lnTo>
                <a:lnTo>
                  <a:pt x="4704" y="1053"/>
                </a:lnTo>
                <a:lnTo>
                  <a:pt x="4911" y="1131"/>
                </a:lnTo>
                <a:lnTo>
                  <a:pt x="5073" y="1197"/>
                </a:lnTo>
                <a:lnTo>
                  <a:pt x="5256" y="1281"/>
                </a:lnTo>
                <a:lnTo>
                  <a:pt x="5475" y="1401"/>
                </a:lnTo>
                <a:lnTo>
                  <a:pt x="5628" y="1482"/>
                </a:lnTo>
                <a:lnTo>
                  <a:pt x="5759" y="1572"/>
                </a:lnTo>
                <a:lnTo>
                  <a:pt x="5759" y="633"/>
                </a:lnTo>
                <a:lnTo>
                  <a:pt x="5493" y="570"/>
                </a:lnTo>
                <a:lnTo>
                  <a:pt x="5214" y="501"/>
                </a:lnTo>
                <a:lnTo>
                  <a:pt x="4950" y="444"/>
                </a:lnTo>
                <a:lnTo>
                  <a:pt x="4701" y="396"/>
                </a:lnTo>
                <a:lnTo>
                  <a:pt x="4425" y="348"/>
                </a:lnTo>
                <a:lnTo>
                  <a:pt x="4110" y="294"/>
                </a:lnTo>
                <a:lnTo>
                  <a:pt x="3813" y="252"/>
                </a:lnTo>
                <a:lnTo>
                  <a:pt x="3549" y="213"/>
                </a:lnTo>
                <a:lnTo>
                  <a:pt x="3261" y="183"/>
                </a:lnTo>
                <a:lnTo>
                  <a:pt x="3015" y="153"/>
                </a:lnTo>
                <a:lnTo>
                  <a:pt x="2757" y="129"/>
                </a:lnTo>
                <a:lnTo>
                  <a:pt x="2520" y="105"/>
                </a:lnTo>
                <a:lnTo>
                  <a:pt x="2301" y="87"/>
                </a:lnTo>
                <a:lnTo>
                  <a:pt x="2013" y="66"/>
                </a:lnTo>
                <a:lnTo>
                  <a:pt x="1731" y="48"/>
                </a:lnTo>
                <a:lnTo>
                  <a:pt x="1524" y="39"/>
                </a:lnTo>
                <a:lnTo>
                  <a:pt x="1260" y="27"/>
                </a:lnTo>
                <a:lnTo>
                  <a:pt x="966" y="15"/>
                </a:lnTo>
                <a:lnTo>
                  <a:pt x="714" y="12"/>
                </a:lnTo>
                <a:lnTo>
                  <a:pt x="510" y="6"/>
                </a:lnTo>
                <a:lnTo>
                  <a:pt x="243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94567" name="Freeform 7"/>
          <p:cNvSpPr/>
          <p:nvPr/>
        </p:nvSpPr>
        <p:spPr bwMode="white">
          <a:xfrm>
            <a:off x="0" y="1793875"/>
            <a:ext cx="9144000" cy="15398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39"/>
              </a:cxn>
              <a:cxn ang="0">
                <a:pos x="318" y="342"/>
              </a:cxn>
              <a:cxn ang="0">
                <a:pos x="591" y="348"/>
              </a:cxn>
              <a:cxn ang="0">
                <a:pos x="846" y="354"/>
              </a:cxn>
              <a:cxn ang="0">
                <a:pos x="1074" y="360"/>
              </a:cxn>
              <a:cxn ang="0">
                <a:pos x="1314" y="366"/>
              </a:cxn>
              <a:cxn ang="0">
                <a:pos x="1599" y="381"/>
              </a:cxn>
              <a:cxn ang="0">
                <a:pos x="1911" y="399"/>
              </a:cxn>
              <a:cxn ang="0">
                <a:pos x="2241" y="420"/>
              </a:cxn>
              <a:cxn ang="0">
                <a:pos x="2619" y="453"/>
              </a:cxn>
              <a:cxn ang="0">
                <a:pos x="2889" y="477"/>
              </a:cxn>
              <a:cxn ang="0">
                <a:pos x="3177" y="507"/>
              </a:cxn>
              <a:cxn ang="0">
                <a:pos x="3498" y="543"/>
              </a:cxn>
              <a:cxn ang="0">
                <a:pos x="3813" y="585"/>
              </a:cxn>
              <a:cxn ang="0">
                <a:pos x="4044" y="618"/>
              </a:cxn>
              <a:cxn ang="0">
                <a:pos x="4365" y="669"/>
              </a:cxn>
              <a:cxn ang="0">
                <a:pos x="4683" y="726"/>
              </a:cxn>
              <a:cxn ang="0">
                <a:pos x="4980" y="786"/>
              </a:cxn>
              <a:cxn ang="0">
                <a:pos x="5268" y="846"/>
              </a:cxn>
              <a:cxn ang="0">
                <a:pos x="5646" y="942"/>
              </a:cxn>
              <a:cxn ang="0">
                <a:pos x="5759" y="969"/>
              </a:cxn>
              <a:cxn ang="0">
                <a:pos x="5759" y="0"/>
              </a:cxn>
              <a:cxn ang="0">
                <a:pos x="0" y="0"/>
              </a:cxn>
            </a:cxnLst>
            <a:rect l="0" t="0" r="r" b="b"/>
            <a:pathLst>
              <a:path w="5760" h="970">
                <a:moveTo>
                  <a:pt x="0" y="0"/>
                </a:moveTo>
                <a:lnTo>
                  <a:pt x="0" y="339"/>
                </a:lnTo>
                <a:lnTo>
                  <a:pt x="318" y="342"/>
                </a:lnTo>
                <a:lnTo>
                  <a:pt x="591" y="348"/>
                </a:lnTo>
                <a:lnTo>
                  <a:pt x="846" y="354"/>
                </a:lnTo>
                <a:lnTo>
                  <a:pt x="1074" y="360"/>
                </a:lnTo>
                <a:lnTo>
                  <a:pt x="1314" y="366"/>
                </a:lnTo>
                <a:lnTo>
                  <a:pt x="1599" y="381"/>
                </a:lnTo>
                <a:lnTo>
                  <a:pt x="1911" y="399"/>
                </a:lnTo>
                <a:lnTo>
                  <a:pt x="2241" y="420"/>
                </a:lnTo>
                <a:lnTo>
                  <a:pt x="2619" y="453"/>
                </a:lnTo>
                <a:lnTo>
                  <a:pt x="2889" y="477"/>
                </a:lnTo>
                <a:lnTo>
                  <a:pt x="3177" y="507"/>
                </a:lnTo>
                <a:lnTo>
                  <a:pt x="3498" y="543"/>
                </a:lnTo>
                <a:lnTo>
                  <a:pt x="3813" y="585"/>
                </a:lnTo>
                <a:lnTo>
                  <a:pt x="4044" y="618"/>
                </a:lnTo>
                <a:lnTo>
                  <a:pt x="4365" y="669"/>
                </a:lnTo>
                <a:lnTo>
                  <a:pt x="4683" y="726"/>
                </a:lnTo>
                <a:lnTo>
                  <a:pt x="4980" y="786"/>
                </a:lnTo>
                <a:lnTo>
                  <a:pt x="5268" y="846"/>
                </a:lnTo>
                <a:lnTo>
                  <a:pt x="5646" y="942"/>
                </a:lnTo>
                <a:lnTo>
                  <a:pt x="5759" y="969"/>
                </a:lnTo>
                <a:lnTo>
                  <a:pt x="5759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94568" name="Freeform 8"/>
          <p:cNvSpPr/>
          <p:nvPr/>
        </p:nvSpPr>
        <p:spPr bwMode="white">
          <a:xfrm>
            <a:off x="0" y="-20638"/>
            <a:ext cx="9144000" cy="1682751"/>
          </a:xfrm>
          <a:custGeom>
            <a:avLst/>
            <a:gdLst/>
            <a:ahLst/>
            <a:cxnLst>
              <a:cxn ang="0">
                <a:pos x="0" y="753"/>
              </a:cxn>
              <a:cxn ang="0">
                <a:pos x="0" y="1059"/>
              </a:cxn>
              <a:cxn ang="0">
                <a:pos x="5759" y="1059"/>
              </a:cxn>
              <a:cxn ang="0">
                <a:pos x="5759" y="0"/>
              </a:cxn>
              <a:cxn ang="0">
                <a:pos x="5430" y="0"/>
              </a:cxn>
              <a:cxn ang="0">
                <a:pos x="5298" y="84"/>
              </a:cxn>
              <a:cxn ang="0">
                <a:pos x="5136" y="159"/>
              </a:cxn>
              <a:cxn ang="0">
                <a:pos x="4968" y="222"/>
              </a:cxn>
              <a:cxn ang="0">
                <a:pos x="4812" y="267"/>
              </a:cxn>
              <a:cxn ang="0">
                <a:pos x="4626" y="324"/>
              </a:cxn>
              <a:cxn ang="0">
                <a:pos x="4440" y="366"/>
              </a:cxn>
              <a:cxn ang="0">
                <a:pos x="4230" y="414"/>
              </a:cxn>
              <a:cxn ang="0">
                <a:pos x="3939" y="468"/>
              </a:cxn>
              <a:cxn ang="0">
                <a:pos x="3711" y="504"/>
              </a:cxn>
              <a:cxn ang="0">
                <a:pos x="3441" y="543"/>
              </a:cxn>
              <a:cxn ang="0">
                <a:pos x="3189" y="579"/>
              </a:cxn>
              <a:cxn ang="0">
                <a:pos x="2925" y="606"/>
              </a:cxn>
              <a:cxn ang="0">
                <a:pos x="2679" y="633"/>
              </a:cxn>
              <a:cxn ang="0">
                <a:pos x="2418" y="654"/>
              </a:cxn>
              <a:cxn ang="0">
                <a:pos x="2142" y="675"/>
              </a:cxn>
              <a:cxn ang="0">
                <a:pos x="1896" y="693"/>
              </a:cxn>
              <a:cxn ang="0">
                <a:pos x="1647" y="708"/>
              </a:cxn>
              <a:cxn ang="0">
                <a:pos x="1404" y="720"/>
              </a:cxn>
              <a:cxn ang="0">
                <a:pos x="1170" y="732"/>
              </a:cxn>
              <a:cxn ang="0">
                <a:pos x="906" y="738"/>
              </a:cxn>
              <a:cxn ang="0">
                <a:pos x="534" y="747"/>
              </a:cxn>
              <a:cxn ang="0">
                <a:pos x="201" y="753"/>
              </a:cxn>
              <a:cxn ang="0">
                <a:pos x="0" y="753"/>
              </a:cxn>
            </a:cxnLst>
            <a:rect l="0" t="0" r="r" b="b"/>
            <a:pathLst>
              <a:path w="5760" h="1060">
                <a:moveTo>
                  <a:pt x="0" y="753"/>
                </a:moveTo>
                <a:lnTo>
                  <a:pt x="0" y="1059"/>
                </a:lnTo>
                <a:lnTo>
                  <a:pt x="5759" y="1059"/>
                </a:lnTo>
                <a:lnTo>
                  <a:pt x="5759" y="0"/>
                </a:lnTo>
                <a:lnTo>
                  <a:pt x="5430" y="0"/>
                </a:lnTo>
                <a:lnTo>
                  <a:pt x="5298" y="84"/>
                </a:lnTo>
                <a:lnTo>
                  <a:pt x="5136" y="159"/>
                </a:lnTo>
                <a:lnTo>
                  <a:pt x="4968" y="222"/>
                </a:lnTo>
                <a:lnTo>
                  <a:pt x="4812" y="267"/>
                </a:lnTo>
                <a:lnTo>
                  <a:pt x="4626" y="324"/>
                </a:lnTo>
                <a:lnTo>
                  <a:pt x="4440" y="366"/>
                </a:lnTo>
                <a:lnTo>
                  <a:pt x="4230" y="414"/>
                </a:lnTo>
                <a:lnTo>
                  <a:pt x="3939" y="468"/>
                </a:lnTo>
                <a:lnTo>
                  <a:pt x="3711" y="504"/>
                </a:lnTo>
                <a:lnTo>
                  <a:pt x="3441" y="543"/>
                </a:lnTo>
                <a:lnTo>
                  <a:pt x="3189" y="579"/>
                </a:lnTo>
                <a:lnTo>
                  <a:pt x="2925" y="606"/>
                </a:lnTo>
                <a:lnTo>
                  <a:pt x="2679" y="633"/>
                </a:lnTo>
                <a:lnTo>
                  <a:pt x="2418" y="654"/>
                </a:lnTo>
                <a:lnTo>
                  <a:pt x="2142" y="675"/>
                </a:lnTo>
                <a:lnTo>
                  <a:pt x="1896" y="693"/>
                </a:lnTo>
                <a:lnTo>
                  <a:pt x="1647" y="708"/>
                </a:lnTo>
                <a:lnTo>
                  <a:pt x="1404" y="720"/>
                </a:lnTo>
                <a:lnTo>
                  <a:pt x="1170" y="732"/>
                </a:lnTo>
                <a:lnTo>
                  <a:pt x="906" y="738"/>
                </a:lnTo>
                <a:lnTo>
                  <a:pt x="534" y="747"/>
                </a:lnTo>
                <a:lnTo>
                  <a:pt x="201" y="753"/>
                </a:lnTo>
                <a:lnTo>
                  <a:pt x="0" y="753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94569" name="Freeform 9"/>
          <p:cNvSpPr/>
          <p:nvPr/>
        </p:nvSpPr>
        <p:spPr bwMode="white">
          <a:xfrm>
            <a:off x="0" y="-20638"/>
            <a:ext cx="8388350" cy="1068388"/>
          </a:xfrm>
          <a:custGeom>
            <a:avLst/>
            <a:gdLst/>
            <a:ahLst/>
            <a:cxnLst>
              <a:cxn ang="0">
                <a:pos x="0" y="366"/>
              </a:cxn>
              <a:cxn ang="0">
                <a:pos x="0" y="672"/>
              </a:cxn>
              <a:cxn ang="0">
                <a:pos x="303" y="672"/>
              </a:cxn>
              <a:cxn ang="0">
                <a:pos x="723" y="663"/>
              </a:cxn>
              <a:cxn ang="0">
                <a:pos x="1020" y="654"/>
              </a:cxn>
              <a:cxn ang="0">
                <a:pos x="1302" y="642"/>
              </a:cxn>
              <a:cxn ang="0">
                <a:pos x="1554" y="630"/>
              </a:cxn>
              <a:cxn ang="0">
                <a:pos x="1779" y="615"/>
              </a:cxn>
              <a:cxn ang="0">
                <a:pos x="1962" y="606"/>
              </a:cxn>
              <a:cxn ang="0">
                <a:pos x="2193" y="588"/>
              </a:cxn>
              <a:cxn ang="0">
                <a:pos x="2448" y="570"/>
              </a:cxn>
              <a:cxn ang="0">
                <a:pos x="2700" y="546"/>
              </a:cxn>
              <a:cxn ang="0">
                <a:pos x="2904" y="528"/>
              </a:cxn>
              <a:cxn ang="0">
                <a:pos x="3138" y="498"/>
              </a:cxn>
              <a:cxn ang="0">
                <a:pos x="3324" y="474"/>
              </a:cxn>
              <a:cxn ang="0">
                <a:pos x="3534" y="447"/>
              </a:cxn>
              <a:cxn ang="0">
                <a:pos x="3735" y="420"/>
              </a:cxn>
              <a:cxn ang="0">
                <a:pos x="3933" y="384"/>
              </a:cxn>
              <a:cxn ang="0">
                <a:pos x="4116" y="351"/>
              </a:cxn>
              <a:cxn ang="0">
                <a:pos x="4266" y="318"/>
              </a:cxn>
              <a:cxn ang="0">
                <a:pos x="4446" y="279"/>
              </a:cxn>
              <a:cxn ang="0">
                <a:pos x="4620" y="237"/>
              </a:cxn>
              <a:cxn ang="0">
                <a:pos x="4779" y="192"/>
              </a:cxn>
              <a:cxn ang="0">
                <a:pos x="4920" y="147"/>
              </a:cxn>
              <a:cxn ang="0">
                <a:pos x="5085" y="90"/>
              </a:cxn>
              <a:cxn ang="0">
                <a:pos x="5193" y="42"/>
              </a:cxn>
              <a:cxn ang="0">
                <a:pos x="5283" y="0"/>
              </a:cxn>
              <a:cxn ang="0">
                <a:pos x="3201" y="0"/>
              </a:cxn>
              <a:cxn ang="0">
                <a:pos x="2982" y="57"/>
              </a:cxn>
              <a:cxn ang="0">
                <a:pos x="2775" y="108"/>
              </a:cxn>
              <a:cxn ang="0">
                <a:pos x="2562" y="150"/>
              </a:cxn>
              <a:cxn ang="0">
                <a:pos x="2397" y="183"/>
              </a:cxn>
              <a:cxn ang="0">
                <a:pos x="2205" y="213"/>
              </a:cxn>
              <a:cxn ang="0">
                <a:pos x="2001" y="243"/>
              </a:cxn>
              <a:cxn ang="0">
                <a:pos x="1776" y="273"/>
              </a:cxn>
              <a:cxn ang="0">
                <a:pos x="1536" y="297"/>
              </a:cxn>
              <a:cxn ang="0">
                <a:pos x="1344" y="312"/>
              </a:cxn>
              <a:cxn ang="0">
                <a:pos x="1134" y="330"/>
              </a:cxn>
              <a:cxn ang="0">
                <a:pos x="921" y="342"/>
              </a:cxn>
              <a:cxn ang="0">
                <a:pos x="696" y="354"/>
              </a:cxn>
              <a:cxn ang="0">
                <a:pos x="501" y="360"/>
              </a:cxn>
              <a:cxn ang="0">
                <a:pos x="279" y="366"/>
              </a:cxn>
              <a:cxn ang="0">
                <a:pos x="99" y="369"/>
              </a:cxn>
              <a:cxn ang="0">
                <a:pos x="0" y="366"/>
              </a:cxn>
            </a:cxnLst>
            <a:rect l="0" t="0" r="r" b="b"/>
            <a:pathLst>
              <a:path w="5284" h="673">
                <a:moveTo>
                  <a:pt x="0" y="366"/>
                </a:moveTo>
                <a:lnTo>
                  <a:pt x="0" y="672"/>
                </a:lnTo>
                <a:lnTo>
                  <a:pt x="303" y="672"/>
                </a:lnTo>
                <a:lnTo>
                  <a:pt x="723" y="663"/>
                </a:lnTo>
                <a:lnTo>
                  <a:pt x="1020" y="654"/>
                </a:lnTo>
                <a:lnTo>
                  <a:pt x="1302" y="642"/>
                </a:lnTo>
                <a:lnTo>
                  <a:pt x="1554" y="630"/>
                </a:lnTo>
                <a:lnTo>
                  <a:pt x="1779" y="615"/>
                </a:lnTo>
                <a:lnTo>
                  <a:pt x="1962" y="606"/>
                </a:lnTo>
                <a:lnTo>
                  <a:pt x="2193" y="588"/>
                </a:lnTo>
                <a:lnTo>
                  <a:pt x="2448" y="570"/>
                </a:lnTo>
                <a:lnTo>
                  <a:pt x="2700" y="546"/>
                </a:lnTo>
                <a:lnTo>
                  <a:pt x="2904" y="528"/>
                </a:lnTo>
                <a:lnTo>
                  <a:pt x="3138" y="498"/>
                </a:lnTo>
                <a:lnTo>
                  <a:pt x="3324" y="474"/>
                </a:lnTo>
                <a:lnTo>
                  <a:pt x="3534" y="447"/>
                </a:lnTo>
                <a:lnTo>
                  <a:pt x="3735" y="420"/>
                </a:lnTo>
                <a:lnTo>
                  <a:pt x="3933" y="384"/>
                </a:lnTo>
                <a:lnTo>
                  <a:pt x="4116" y="351"/>
                </a:lnTo>
                <a:lnTo>
                  <a:pt x="4266" y="318"/>
                </a:lnTo>
                <a:lnTo>
                  <a:pt x="4446" y="279"/>
                </a:lnTo>
                <a:lnTo>
                  <a:pt x="4620" y="237"/>
                </a:lnTo>
                <a:lnTo>
                  <a:pt x="4779" y="192"/>
                </a:lnTo>
                <a:lnTo>
                  <a:pt x="4920" y="147"/>
                </a:lnTo>
                <a:lnTo>
                  <a:pt x="5085" y="90"/>
                </a:lnTo>
                <a:lnTo>
                  <a:pt x="5193" y="42"/>
                </a:lnTo>
                <a:lnTo>
                  <a:pt x="5283" y="0"/>
                </a:lnTo>
                <a:lnTo>
                  <a:pt x="3201" y="0"/>
                </a:lnTo>
                <a:lnTo>
                  <a:pt x="2982" y="57"/>
                </a:lnTo>
                <a:lnTo>
                  <a:pt x="2775" y="108"/>
                </a:lnTo>
                <a:lnTo>
                  <a:pt x="2562" y="150"/>
                </a:lnTo>
                <a:lnTo>
                  <a:pt x="2397" y="183"/>
                </a:lnTo>
                <a:lnTo>
                  <a:pt x="2205" y="213"/>
                </a:lnTo>
                <a:lnTo>
                  <a:pt x="2001" y="243"/>
                </a:lnTo>
                <a:lnTo>
                  <a:pt x="1776" y="273"/>
                </a:lnTo>
                <a:lnTo>
                  <a:pt x="1536" y="297"/>
                </a:lnTo>
                <a:lnTo>
                  <a:pt x="1344" y="312"/>
                </a:lnTo>
                <a:lnTo>
                  <a:pt x="1134" y="330"/>
                </a:lnTo>
                <a:lnTo>
                  <a:pt x="921" y="342"/>
                </a:lnTo>
                <a:lnTo>
                  <a:pt x="696" y="354"/>
                </a:lnTo>
                <a:lnTo>
                  <a:pt x="501" y="360"/>
                </a:lnTo>
                <a:lnTo>
                  <a:pt x="279" y="366"/>
                </a:lnTo>
                <a:lnTo>
                  <a:pt x="99" y="369"/>
                </a:lnTo>
                <a:lnTo>
                  <a:pt x="0" y="366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94570" name="Freeform 10"/>
          <p:cNvSpPr/>
          <p:nvPr/>
        </p:nvSpPr>
        <p:spPr bwMode="white">
          <a:xfrm>
            <a:off x="0" y="-20638"/>
            <a:ext cx="4578350" cy="45402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285"/>
              </a:cxn>
              <a:cxn ang="0">
                <a:pos x="192" y="285"/>
              </a:cxn>
              <a:cxn ang="0">
                <a:pos x="384" y="282"/>
              </a:cxn>
              <a:cxn ang="0">
                <a:pos x="579" y="276"/>
              </a:cxn>
              <a:cxn ang="0">
                <a:pos x="789" y="267"/>
              </a:cxn>
              <a:cxn ang="0">
                <a:pos x="999" y="258"/>
              </a:cxn>
              <a:cxn ang="0">
                <a:pos x="1161" y="246"/>
              </a:cxn>
              <a:cxn ang="0">
                <a:pos x="1302" y="234"/>
              </a:cxn>
              <a:cxn ang="0">
                <a:pos x="1458" y="222"/>
              </a:cxn>
              <a:cxn ang="0">
                <a:pos x="1665" y="201"/>
              </a:cxn>
              <a:cxn ang="0">
                <a:pos x="1992" y="159"/>
              </a:cxn>
              <a:cxn ang="0">
                <a:pos x="2301" y="117"/>
              </a:cxn>
              <a:cxn ang="0">
                <a:pos x="2604" y="60"/>
              </a:cxn>
              <a:cxn ang="0">
                <a:pos x="2883" y="0"/>
              </a:cxn>
              <a:cxn ang="0">
                <a:pos x="0" y="0"/>
              </a:cxn>
            </a:cxnLst>
            <a:rect l="0" t="0" r="r" b="b"/>
            <a:pathLst>
              <a:path w="2884" h="286">
                <a:moveTo>
                  <a:pt x="0" y="0"/>
                </a:moveTo>
                <a:lnTo>
                  <a:pt x="0" y="285"/>
                </a:lnTo>
                <a:lnTo>
                  <a:pt x="192" y="285"/>
                </a:lnTo>
                <a:lnTo>
                  <a:pt x="384" y="282"/>
                </a:lnTo>
                <a:lnTo>
                  <a:pt x="579" y="276"/>
                </a:lnTo>
                <a:lnTo>
                  <a:pt x="789" y="267"/>
                </a:lnTo>
                <a:lnTo>
                  <a:pt x="999" y="258"/>
                </a:lnTo>
                <a:lnTo>
                  <a:pt x="1161" y="246"/>
                </a:lnTo>
                <a:lnTo>
                  <a:pt x="1302" y="234"/>
                </a:lnTo>
                <a:lnTo>
                  <a:pt x="1458" y="222"/>
                </a:lnTo>
                <a:lnTo>
                  <a:pt x="1665" y="201"/>
                </a:lnTo>
                <a:lnTo>
                  <a:pt x="1992" y="159"/>
                </a:lnTo>
                <a:lnTo>
                  <a:pt x="2301" y="117"/>
                </a:lnTo>
                <a:lnTo>
                  <a:pt x="2604" y="60"/>
                </a:lnTo>
                <a:lnTo>
                  <a:pt x="2883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202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8203" name="Rectangle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4573" name="Rectangle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defRPr sz="1400"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94574" name="Rectangle 1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spcBef>
                <a:spcPct val="0"/>
              </a:spcBef>
              <a:defRPr sz="1400"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94575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spcBef>
                <a:spcPct val="0"/>
              </a:spcBef>
              <a:defRPr sz="1400">
                <a:ea typeface="+mn-ea"/>
              </a:defRPr>
            </a:lvl1pPr>
          </a:lstStyle>
          <a:p>
            <a:pPr>
              <a:defRPr/>
            </a:pPr>
            <a:fld id="{FCE8BAC2-893E-4B98-92E9-276D620F8F4D}" type="slidenum">
              <a:rPr lang="en-US" altLang="zh-CN"/>
              <a:t>‹#›</a:t>
            </a:fld>
            <a:endParaRPr lang="en-US" altLang="zh-CN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advTm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audio" Target="../media/audio3.wav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.bin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18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7.bin"/><Relationship Id="rId5" Type="http://schemas.openxmlformats.org/officeDocument/2006/relationships/image" Target="../media/image17.emf"/><Relationship Id="rId10" Type="http://schemas.openxmlformats.org/officeDocument/2006/relationships/image" Target="../media/image20.png"/><Relationship Id="rId4" Type="http://schemas.openxmlformats.org/officeDocument/2006/relationships/oleObject" Target="../embeddings/oleObject16.bin"/><Relationship Id="rId9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22.emf"/><Relationship Id="rId12" Type="http://schemas.openxmlformats.org/officeDocument/2006/relationships/image" Target="../media/image2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20.bin"/><Relationship Id="rId11" Type="http://schemas.openxmlformats.org/officeDocument/2006/relationships/oleObject" Target="../embeddings/oleObject22.bin"/><Relationship Id="rId5" Type="http://schemas.openxmlformats.org/officeDocument/2006/relationships/image" Target="../media/image21.emf"/><Relationship Id="rId10" Type="http://schemas.openxmlformats.org/officeDocument/2006/relationships/image" Target="../media/image20.png"/><Relationship Id="rId4" Type="http://schemas.openxmlformats.org/officeDocument/2006/relationships/oleObject" Target="../embeddings/oleObject19.bin"/><Relationship Id="rId9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13" Type="http://schemas.openxmlformats.org/officeDocument/2006/relationships/oleObject" Target="../embeddings/oleObject28.bin"/><Relationship Id="rId3" Type="http://schemas.openxmlformats.org/officeDocument/2006/relationships/oleObject" Target="../embeddings/oleObject23.bin"/><Relationship Id="rId7" Type="http://schemas.openxmlformats.org/officeDocument/2006/relationships/oleObject" Target="../embeddings/oleObject25.bin"/><Relationship Id="rId12" Type="http://schemas.openxmlformats.org/officeDocument/2006/relationships/image" Target="../media/image29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6.emf"/><Relationship Id="rId11" Type="http://schemas.openxmlformats.org/officeDocument/2006/relationships/oleObject" Target="../embeddings/oleObject27.bin"/><Relationship Id="rId5" Type="http://schemas.openxmlformats.org/officeDocument/2006/relationships/oleObject" Target="../embeddings/oleObject24.bin"/><Relationship Id="rId15" Type="http://schemas.openxmlformats.org/officeDocument/2006/relationships/image" Target="../media/image20.png"/><Relationship Id="rId10" Type="http://schemas.openxmlformats.org/officeDocument/2006/relationships/image" Target="../media/image28.emf"/><Relationship Id="rId4" Type="http://schemas.openxmlformats.org/officeDocument/2006/relationships/image" Target="../media/image25.emf"/><Relationship Id="rId9" Type="http://schemas.openxmlformats.org/officeDocument/2006/relationships/oleObject" Target="../embeddings/oleObject26.bin"/><Relationship Id="rId14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wmf"/><Relationship Id="rId13" Type="http://schemas.openxmlformats.org/officeDocument/2006/relationships/oleObject" Target="../embeddings/oleObject33.bin"/><Relationship Id="rId18" Type="http://schemas.openxmlformats.org/officeDocument/2006/relationships/image" Target="../media/image37.wmf"/><Relationship Id="rId26" Type="http://schemas.openxmlformats.org/officeDocument/2006/relationships/image" Target="../media/image41.wmf"/><Relationship Id="rId3" Type="http://schemas.openxmlformats.org/officeDocument/2006/relationships/notesSlide" Target="../notesSlides/notesSlide19.xml"/><Relationship Id="rId21" Type="http://schemas.openxmlformats.org/officeDocument/2006/relationships/oleObject" Target="../embeddings/oleObject37.bin"/><Relationship Id="rId7" Type="http://schemas.openxmlformats.org/officeDocument/2006/relationships/oleObject" Target="../embeddings/oleObject30.bin"/><Relationship Id="rId12" Type="http://schemas.openxmlformats.org/officeDocument/2006/relationships/image" Target="../media/image34.wmf"/><Relationship Id="rId17" Type="http://schemas.openxmlformats.org/officeDocument/2006/relationships/oleObject" Target="../embeddings/oleObject35.bin"/><Relationship Id="rId25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6.wmf"/><Relationship Id="rId20" Type="http://schemas.openxmlformats.org/officeDocument/2006/relationships/image" Target="../media/image38.wmf"/><Relationship Id="rId29" Type="http://schemas.openxmlformats.org/officeDocument/2006/relationships/oleObject" Target="../embeddings/oleObject41.bin"/><Relationship Id="rId1" Type="http://schemas.openxmlformats.org/officeDocument/2006/relationships/vmlDrawing" Target="../drawings/vmlDrawing9.vml"/><Relationship Id="rId6" Type="http://schemas.openxmlformats.org/officeDocument/2006/relationships/image" Target="../media/image31.wmf"/><Relationship Id="rId11" Type="http://schemas.openxmlformats.org/officeDocument/2006/relationships/oleObject" Target="../embeddings/oleObject32.bin"/><Relationship Id="rId24" Type="http://schemas.openxmlformats.org/officeDocument/2006/relationships/image" Target="../media/image40.wmf"/><Relationship Id="rId5" Type="http://schemas.openxmlformats.org/officeDocument/2006/relationships/oleObject" Target="../embeddings/oleObject29.bin"/><Relationship Id="rId15" Type="http://schemas.openxmlformats.org/officeDocument/2006/relationships/oleObject" Target="../embeddings/oleObject34.bin"/><Relationship Id="rId23" Type="http://schemas.openxmlformats.org/officeDocument/2006/relationships/oleObject" Target="../embeddings/oleObject38.bin"/><Relationship Id="rId28" Type="http://schemas.openxmlformats.org/officeDocument/2006/relationships/image" Target="../media/image42.wmf"/><Relationship Id="rId10" Type="http://schemas.openxmlformats.org/officeDocument/2006/relationships/image" Target="../media/image33.wmf"/><Relationship Id="rId19" Type="http://schemas.openxmlformats.org/officeDocument/2006/relationships/oleObject" Target="../embeddings/oleObject36.bin"/><Relationship Id="rId4" Type="http://schemas.openxmlformats.org/officeDocument/2006/relationships/audio" Target="../media/audio3.wav"/><Relationship Id="rId9" Type="http://schemas.openxmlformats.org/officeDocument/2006/relationships/oleObject" Target="../embeddings/oleObject31.bin"/><Relationship Id="rId14" Type="http://schemas.openxmlformats.org/officeDocument/2006/relationships/image" Target="../media/image35.wmf"/><Relationship Id="rId22" Type="http://schemas.openxmlformats.org/officeDocument/2006/relationships/image" Target="../media/image39.wmf"/><Relationship Id="rId27" Type="http://schemas.openxmlformats.org/officeDocument/2006/relationships/oleObject" Target="../embeddings/oleObject40.bin"/><Relationship Id="rId30" Type="http://schemas.openxmlformats.org/officeDocument/2006/relationships/image" Target="../media/image43.w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4.bin"/><Relationship Id="rId13" Type="http://schemas.openxmlformats.org/officeDocument/2006/relationships/image" Target="../media/image48.wmf"/><Relationship Id="rId18" Type="http://schemas.openxmlformats.org/officeDocument/2006/relationships/oleObject" Target="../embeddings/oleObject49.bin"/><Relationship Id="rId26" Type="http://schemas.openxmlformats.org/officeDocument/2006/relationships/oleObject" Target="../embeddings/oleObject53.bin"/><Relationship Id="rId3" Type="http://schemas.openxmlformats.org/officeDocument/2006/relationships/notesSlide" Target="../notesSlides/notesSlide20.xml"/><Relationship Id="rId21" Type="http://schemas.openxmlformats.org/officeDocument/2006/relationships/image" Target="../media/image52.wmf"/><Relationship Id="rId7" Type="http://schemas.openxmlformats.org/officeDocument/2006/relationships/image" Target="../media/image45.wmf"/><Relationship Id="rId12" Type="http://schemas.openxmlformats.org/officeDocument/2006/relationships/oleObject" Target="../embeddings/oleObject46.bin"/><Relationship Id="rId17" Type="http://schemas.openxmlformats.org/officeDocument/2006/relationships/image" Target="../media/image50.wmf"/><Relationship Id="rId25" Type="http://schemas.openxmlformats.org/officeDocument/2006/relationships/image" Target="../media/image54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48.bin"/><Relationship Id="rId20" Type="http://schemas.openxmlformats.org/officeDocument/2006/relationships/oleObject" Target="../embeddings/oleObject50.bin"/><Relationship Id="rId29" Type="http://schemas.openxmlformats.org/officeDocument/2006/relationships/image" Target="../media/image56.wmf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43.bin"/><Relationship Id="rId11" Type="http://schemas.openxmlformats.org/officeDocument/2006/relationships/image" Target="../media/image47.wmf"/><Relationship Id="rId24" Type="http://schemas.openxmlformats.org/officeDocument/2006/relationships/oleObject" Target="../embeddings/oleObject52.bin"/><Relationship Id="rId5" Type="http://schemas.openxmlformats.org/officeDocument/2006/relationships/image" Target="../media/image44.wmf"/><Relationship Id="rId15" Type="http://schemas.openxmlformats.org/officeDocument/2006/relationships/image" Target="../media/image49.wmf"/><Relationship Id="rId23" Type="http://schemas.openxmlformats.org/officeDocument/2006/relationships/image" Target="../media/image53.wmf"/><Relationship Id="rId28" Type="http://schemas.openxmlformats.org/officeDocument/2006/relationships/oleObject" Target="../embeddings/oleObject54.bin"/><Relationship Id="rId10" Type="http://schemas.openxmlformats.org/officeDocument/2006/relationships/oleObject" Target="../embeddings/oleObject45.bin"/><Relationship Id="rId19" Type="http://schemas.openxmlformats.org/officeDocument/2006/relationships/image" Target="../media/image51.wmf"/><Relationship Id="rId4" Type="http://schemas.openxmlformats.org/officeDocument/2006/relationships/oleObject" Target="../embeddings/oleObject42.bin"/><Relationship Id="rId9" Type="http://schemas.openxmlformats.org/officeDocument/2006/relationships/image" Target="../media/image46.wmf"/><Relationship Id="rId14" Type="http://schemas.openxmlformats.org/officeDocument/2006/relationships/oleObject" Target="../embeddings/oleObject47.bin"/><Relationship Id="rId22" Type="http://schemas.openxmlformats.org/officeDocument/2006/relationships/oleObject" Target="../embeddings/oleObject51.bin"/><Relationship Id="rId27" Type="http://schemas.openxmlformats.org/officeDocument/2006/relationships/image" Target="../media/image55.w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file:///E:\&#30005;&#36335;\&#30005;&#36335;%20CAI&#26032;\PRODJH\END.WAV" TargetMode="External"/><Relationship Id="rId1" Type="http://schemas.microsoft.com/office/2007/relationships/media" Target="file:///E:\&#30005;&#36335;\&#30005;&#36335;%20CAI&#26032;\PRODJH\END.WAV" TargetMode="External"/><Relationship Id="rId6" Type="http://schemas.openxmlformats.org/officeDocument/2006/relationships/image" Target="../media/image58.png"/><Relationship Id="rId5" Type="http://schemas.openxmlformats.org/officeDocument/2006/relationships/image" Target="../media/image57.jpeg"/><Relationship Id="rId4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notesSlide" Target="../notesSlides/notesSlide6.xml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5.bin"/><Relationship Id="rId10" Type="http://schemas.openxmlformats.org/officeDocument/2006/relationships/image" Target="../media/image8.wmf"/><Relationship Id="rId4" Type="http://schemas.openxmlformats.org/officeDocument/2006/relationships/audio" Target="../media/audio1.wav"/><Relationship Id="rId9" Type="http://schemas.openxmlformats.org/officeDocument/2006/relationships/oleObject" Target="../embeddings/oleObject7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13" Type="http://schemas.openxmlformats.org/officeDocument/2006/relationships/oleObject" Target="../embeddings/oleObject12.bin"/><Relationship Id="rId3" Type="http://schemas.openxmlformats.org/officeDocument/2006/relationships/notesSlide" Target="../notesSlides/notesSlide7.xml"/><Relationship Id="rId7" Type="http://schemas.openxmlformats.org/officeDocument/2006/relationships/oleObject" Target="../embeddings/oleObject9.bin"/><Relationship Id="rId12" Type="http://schemas.openxmlformats.org/officeDocument/2006/relationships/image" Target="../media/image1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9.wmf"/><Relationship Id="rId11" Type="http://schemas.openxmlformats.org/officeDocument/2006/relationships/oleObject" Target="../embeddings/oleObject11.bin"/><Relationship Id="rId5" Type="http://schemas.openxmlformats.org/officeDocument/2006/relationships/oleObject" Target="../embeddings/oleObject8.bin"/><Relationship Id="rId10" Type="http://schemas.openxmlformats.org/officeDocument/2006/relationships/image" Target="../media/image11.wmf"/><Relationship Id="rId4" Type="http://schemas.openxmlformats.org/officeDocument/2006/relationships/audio" Target="../media/audio2.wav"/><Relationship Id="rId9" Type="http://schemas.openxmlformats.org/officeDocument/2006/relationships/oleObject" Target="../embeddings/oleObject10.bin"/><Relationship Id="rId14" Type="http://schemas.openxmlformats.org/officeDocument/2006/relationships/image" Target="../media/image13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3.bin"/><Relationship Id="rId9" Type="http://schemas.openxmlformats.org/officeDocument/2006/relationships/image" Target="../media/image16.w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13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01613"/>
            <a:ext cx="8229600" cy="712787"/>
          </a:xfrm>
        </p:spPr>
        <p:txBody>
          <a:bodyPr/>
          <a:lstStyle/>
          <a:p>
            <a:pPr eaLnBrk="1" hangingPunct="1"/>
            <a:r>
              <a:rPr kumimoji="1" lang="zh-CN" altLang="en-US" sz="3600" b="1">
                <a:solidFill>
                  <a:schemeClr val="folHlink"/>
                </a:solidFill>
                <a:latin typeface="宋体" panose="02010600030101010101" pitchFamily="2" charset="-122"/>
              </a:rPr>
              <a:t>第</a:t>
            </a:r>
            <a:r>
              <a:rPr kumimoji="1" lang="en-US" altLang="zh-CN" sz="3600" b="1">
                <a:solidFill>
                  <a:schemeClr val="folHlink"/>
                </a:solidFill>
                <a:latin typeface="宋体" panose="02010600030101010101" pitchFamily="2" charset="-122"/>
              </a:rPr>
              <a:t>3</a:t>
            </a:r>
            <a:r>
              <a:rPr kumimoji="1" lang="zh-CN" altLang="en-US" sz="3600" b="1">
                <a:solidFill>
                  <a:schemeClr val="folHlink"/>
                </a:solidFill>
                <a:latin typeface="宋体" panose="02010600030101010101" pitchFamily="2" charset="-122"/>
              </a:rPr>
              <a:t>章 电路的基本分析方法</a:t>
            </a:r>
          </a:p>
        </p:txBody>
      </p:sp>
      <p:sp>
        <p:nvSpPr>
          <p:cNvPr id="1499142" name="Text Box 6"/>
          <p:cNvSpPr txBox="1">
            <a:spLocks noChangeArrowheads="1"/>
          </p:cNvSpPr>
          <p:nvPr/>
        </p:nvSpPr>
        <p:spPr bwMode="auto">
          <a:xfrm>
            <a:off x="163513" y="1104900"/>
            <a:ext cx="3341687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3200" b="1">
                <a:solidFill>
                  <a:schemeClr val="folHlink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3.1 </a:t>
            </a:r>
            <a:r>
              <a:rPr lang="zh-CN" altLang="en-US" sz="3200" b="1">
                <a:solidFill>
                  <a:schemeClr val="folHlink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电路的图</a:t>
            </a:r>
          </a:p>
        </p:txBody>
      </p:sp>
      <p:sp>
        <p:nvSpPr>
          <p:cNvPr id="1499143" name="Text Box 7"/>
          <p:cNvSpPr txBox="1">
            <a:spLocks noChangeArrowheads="1"/>
          </p:cNvSpPr>
          <p:nvPr/>
        </p:nvSpPr>
        <p:spPr bwMode="auto">
          <a:xfrm>
            <a:off x="381000" y="5740400"/>
            <a:ext cx="8610600" cy="11176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28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  </a:t>
            </a:r>
            <a:r>
              <a:rPr lang="zh-CN" altLang="en-US" sz="28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表示电路几何结构的图形，图中的支路和节点与电路的支路和节点一一对应。</a:t>
            </a:r>
          </a:p>
        </p:txBody>
      </p:sp>
      <p:pic>
        <p:nvPicPr>
          <p:cNvPr id="1499144" name="Picture 8"/>
          <p:cNvPicPr>
            <a:picLocks noChangeAspect="1" noChangeArrowheads="1"/>
          </p:cNvPicPr>
          <p:nvPr/>
        </p:nvPicPr>
        <p:blipFill>
          <a:blip r:embed="rId3" cstate="print"/>
          <a:srcRect t="19743" b="25270"/>
          <a:stretch>
            <a:fillRect/>
          </a:stretch>
        </p:blipFill>
        <p:spPr bwMode="auto">
          <a:xfrm>
            <a:off x="0" y="1936750"/>
            <a:ext cx="9144000" cy="374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99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99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99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1499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9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9138" grpId="0"/>
      <p:bldP spid="1499142" grpId="0"/>
      <p:bldP spid="1499143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43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68300"/>
            <a:ext cx="7772400" cy="839788"/>
          </a:xfrm>
        </p:spPr>
        <p:txBody>
          <a:bodyPr/>
          <a:lstStyle/>
          <a:p>
            <a:pPr eaLnBrk="1" hangingPunct="1"/>
            <a:r>
              <a:rPr kumimoji="1" lang="en-US" altLang="zh-CN" sz="3600" b="1">
                <a:solidFill>
                  <a:schemeClr val="folHlink"/>
                </a:solidFill>
                <a:latin typeface="宋体" panose="02010600030101010101" pitchFamily="2" charset="-122"/>
              </a:rPr>
              <a:t>3.3 </a:t>
            </a:r>
            <a:r>
              <a:rPr kumimoji="1" lang="zh-CN" altLang="en-US" sz="3600" b="1">
                <a:solidFill>
                  <a:schemeClr val="folHlink"/>
                </a:solidFill>
                <a:latin typeface="宋体" panose="02010600030101010101" pitchFamily="2" charset="-122"/>
              </a:rPr>
              <a:t>回路电流法</a:t>
            </a:r>
            <a:r>
              <a:rPr kumimoji="1" lang="zh-CN" altLang="en-US" sz="3600"/>
              <a:t> </a:t>
            </a:r>
          </a:p>
        </p:txBody>
      </p:sp>
      <p:sp>
        <p:nvSpPr>
          <p:cNvPr id="1554435" name="Text Box 3"/>
          <p:cNvSpPr txBox="1">
            <a:spLocks noChangeArrowheads="1"/>
          </p:cNvSpPr>
          <p:nvPr/>
        </p:nvSpPr>
        <p:spPr bwMode="auto">
          <a:xfrm>
            <a:off x="304800" y="1600200"/>
            <a:ext cx="8305800" cy="1066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marL="1809750" indent="-1809750">
              <a:spcBef>
                <a:spcPct val="0"/>
              </a:spcBef>
            </a:pPr>
            <a:r>
              <a:rPr lang="en-US" altLang="zh-CN" sz="3200" b="1">
                <a:ea typeface="楷体_GB2312" panose="02010609030101010101" pitchFamily="49" charset="-122"/>
              </a:rPr>
              <a:t>        </a:t>
            </a:r>
            <a:r>
              <a:rPr lang="zh-CN" altLang="en-US" sz="3200" b="1">
                <a:ea typeface="楷体_GB2312" panose="02010609030101010101" pitchFamily="49" charset="-122"/>
              </a:rPr>
              <a:t>以回路电流为未知量列电路方程，分析</a:t>
            </a:r>
          </a:p>
          <a:p>
            <a:pPr marL="1809750" indent="-1809750">
              <a:spcBef>
                <a:spcPct val="0"/>
              </a:spcBef>
            </a:pPr>
            <a:r>
              <a:rPr lang="zh-CN" altLang="en-US" sz="3200" b="1">
                <a:ea typeface="楷体_GB2312" panose="02010609030101010101" pitchFamily="49" charset="-122"/>
              </a:rPr>
              <a:t>电路的方法。</a:t>
            </a:r>
          </a:p>
        </p:txBody>
      </p:sp>
      <p:sp>
        <p:nvSpPr>
          <p:cNvPr id="1554436" name="Text Box 4"/>
          <p:cNvSpPr txBox="1">
            <a:spLocks noChangeArrowheads="1"/>
          </p:cNvSpPr>
          <p:nvPr/>
        </p:nvSpPr>
        <p:spPr bwMode="auto">
          <a:xfrm>
            <a:off x="228600" y="3124200"/>
            <a:ext cx="8610600" cy="1920875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</a:pPr>
            <a:r>
              <a:rPr kumimoji="0" lang="en-US" altLang="zh-CN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    </a:t>
            </a:r>
            <a:r>
              <a:rPr kumimoji="0"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回路法与网孔法不同的是，网孔分析法仅适用于平面电路，回路电流法没有此限制，适用于平面或非平面电路。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4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54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54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4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1554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fill="hold"/>
                                        <p:tgtEl>
                                          <p:spTgt spid="1554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1554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4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554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4434" grpId="0"/>
      <p:bldP spid="1554435" grpId="0" autoUpdateAnimBg="0"/>
      <p:bldP spid="15544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458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1676400" cy="533400"/>
          </a:xfrm>
        </p:spPr>
        <p:txBody>
          <a:bodyPr/>
          <a:lstStyle/>
          <a:p>
            <a:pPr algn="l" eaLnBrk="1" hangingPunct="1"/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</a:rPr>
              <a:t>5</a:t>
            </a:r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</a:rPr>
              <a:t>：</a:t>
            </a:r>
          </a:p>
        </p:txBody>
      </p:sp>
      <p:sp>
        <p:nvSpPr>
          <p:cNvPr id="1555459" name="Text Box 3"/>
          <p:cNvSpPr txBox="1">
            <a:spLocks noChangeArrowheads="1"/>
          </p:cNvSpPr>
          <p:nvPr/>
        </p:nvSpPr>
        <p:spPr bwMode="auto">
          <a:xfrm>
            <a:off x="1447800" y="152400"/>
            <a:ext cx="6019800" cy="5191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kumimoji="0" lang="zh-CN" altLang="en-US" sz="2800" b="1">
                <a:latin typeface="Arial" panose="020B0604020202020204" pitchFamily="34" charset="0"/>
                <a:ea typeface="楷体_GB2312" panose="02010609030101010101" pitchFamily="49" charset="-122"/>
              </a:rPr>
              <a:t>用回路电流法列出电路的方程</a:t>
            </a:r>
            <a:r>
              <a:rPr kumimoji="0" lang="zh-CN" altLang="en-US" sz="2800" b="1" i="1">
                <a:ea typeface="楷体_GB2312" panose="02010609030101010101" pitchFamily="49" charset="-122"/>
              </a:rPr>
              <a:t>。</a:t>
            </a:r>
            <a:endParaRPr kumimoji="0" lang="zh-CN" altLang="en-US" sz="2800" b="1">
              <a:latin typeface="Arial" panose="020B0604020202020204" pitchFamily="34" charset="0"/>
              <a:ea typeface="楷体_GB2312" panose="02010609030101010101" pitchFamily="49" charset="-122"/>
            </a:endParaRPr>
          </a:p>
        </p:txBody>
      </p:sp>
      <p:grpSp>
        <p:nvGrpSpPr>
          <p:cNvPr id="2" name="Group 4"/>
          <p:cNvGrpSpPr/>
          <p:nvPr/>
        </p:nvGrpSpPr>
        <p:grpSpPr bwMode="auto">
          <a:xfrm>
            <a:off x="228600" y="533400"/>
            <a:ext cx="5029200" cy="3648075"/>
            <a:chOff x="144" y="528"/>
            <a:chExt cx="3168" cy="2298"/>
          </a:xfrm>
        </p:grpSpPr>
        <p:grpSp>
          <p:nvGrpSpPr>
            <p:cNvPr id="15380" name="Group 5"/>
            <p:cNvGrpSpPr/>
            <p:nvPr/>
          </p:nvGrpSpPr>
          <p:grpSpPr bwMode="auto">
            <a:xfrm>
              <a:off x="144" y="528"/>
              <a:ext cx="3168" cy="2042"/>
              <a:chOff x="272" y="1977"/>
              <a:chExt cx="3088" cy="2042"/>
            </a:xfrm>
          </p:grpSpPr>
          <p:sp>
            <p:nvSpPr>
              <p:cNvPr id="15382" name="Rectangle 6"/>
              <p:cNvSpPr>
                <a:spLocks noChangeArrowheads="1"/>
              </p:cNvSpPr>
              <p:nvPr/>
            </p:nvSpPr>
            <p:spPr bwMode="auto">
              <a:xfrm>
                <a:off x="1056" y="2859"/>
                <a:ext cx="317" cy="13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3" name="Rectangle 7"/>
              <p:cNvSpPr>
                <a:spLocks noChangeArrowheads="1"/>
              </p:cNvSpPr>
              <p:nvPr/>
            </p:nvSpPr>
            <p:spPr bwMode="auto">
              <a:xfrm rot="5400000">
                <a:off x="1525" y="3163"/>
                <a:ext cx="317" cy="13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4" name="Rectangle 8"/>
              <p:cNvSpPr>
                <a:spLocks noChangeArrowheads="1"/>
              </p:cNvSpPr>
              <p:nvPr/>
            </p:nvSpPr>
            <p:spPr bwMode="auto">
              <a:xfrm>
                <a:off x="1920" y="2859"/>
                <a:ext cx="317" cy="13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5" name="Line 9"/>
              <p:cNvSpPr>
                <a:spLocks noChangeShapeType="1"/>
              </p:cNvSpPr>
              <p:nvPr/>
            </p:nvSpPr>
            <p:spPr bwMode="auto">
              <a:xfrm>
                <a:off x="1392" y="2935"/>
                <a:ext cx="52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6" name="Line 10"/>
              <p:cNvSpPr>
                <a:spLocks noChangeShapeType="1"/>
              </p:cNvSpPr>
              <p:nvPr/>
            </p:nvSpPr>
            <p:spPr bwMode="auto">
              <a:xfrm flipV="1">
                <a:off x="1680" y="2935"/>
                <a:ext cx="0" cy="13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oval" w="med" len="med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7" name="Line 11"/>
              <p:cNvSpPr>
                <a:spLocks noChangeShapeType="1"/>
              </p:cNvSpPr>
              <p:nvPr/>
            </p:nvSpPr>
            <p:spPr bwMode="auto">
              <a:xfrm>
                <a:off x="2240" y="2927"/>
                <a:ext cx="451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8" name="Line 12"/>
              <p:cNvSpPr>
                <a:spLocks noChangeShapeType="1"/>
              </p:cNvSpPr>
              <p:nvPr/>
            </p:nvSpPr>
            <p:spPr bwMode="auto">
              <a:xfrm>
                <a:off x="672" y="2935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9" name="Text Box 13"/>
              <p:cNvSpPr txBox="1">
                <a:spLocks noChangeArrowheads="1"/>
              </p:cNvSpPr>
              <p:nvPr/>
            </p:nvSpPr>
            <p:spPr bwMode="auto">
              <a:xfrm>
                <a:off x="1728" y="3072"/>
                <a:ext cx="432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kumimoji="0" lang="en-US" altLang="zh-CN" sz="2800" b="1">
                    <a:ea typeface="宋体" panose="02010600030101010101" pitchFamily="2" charset="-122"/>
                  </a:rPr>
                  <a:t>R</a:t>
                </a:r>
                <a:r>
                  <a:rPr kumimoji="0" lang="en-US" altLang="zh-CN" sz="2800" b="1" baseline="-25000">
                    <a:ea typeface="宋体" panose="02010600030101010101" pitchFamily="2" charset="-122"/>
                  </a:rPr>
                  <a:t>5</a:t>
                </a:r>
              </a:p>
            </p:txBody>
          </p:sp>
          <p:sp>
            <p:nvSpPr>
              <p:cNvPr id="15390" name="Text Box 14"/>
              <p:cNvSpPr txBox="1">
                <a:spLocks noChangeArrowheads="1"/>
              </p:cNvSpPr>
              <p:nvPr/>
            </p:nvSpPr>
            <p:spPr bwMode="auto">
              <a:xfrm>
                <a:off x="1920" y="2544"/>
                <a:ext cx="432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kumimoji="0" lang="en-US" altLang="zh-CN" sz="2800" b="1">
                    <a:ea typeface="宋体" panose="02010600030101010101" pitchFamily="2" charset="-122"/>
                  </a:rPr>
                  <a:t>R</a:t>
                </a:r>
                <a:r>
                  <a:rPr kumimoji="0" lang="en-US" altLang="zh-CN" sz="2800" b="1" baseline="-25000">
                    <a:ea typeface="宋体" panose="02010600030101010101" pitchFamily="2" charset="-122"/>
                  </a:rPr>
                  <a:t>6</a:t>
                </a:r>
              </a:p>
            </p:txBody>
          </p:sp>
          <p:sp>
            <p:nvSpPr>
              <p:cNvPr id="15391" name="Text Box 15"/>
              <p:cNvSpPr txBox="1">
                <a:spLocks noChangeArrowheads="1"/>
              </p:cNvSpPr>
              <p:nvPr/>
            </p:nvSpPr>
            <p:spPr bwMode="auto">
              <a:xfrm>
                <a:off x="1056" y="2544"/>
                <a:ext cx="432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kumimoji="0" lang="en-US" altLang="zh-CN" sz="2800" b="1">
                    <a:ea typeface="楷体_GB2312" panose="02010609030101010101" pitchFamily="49" charset="-122"/>
                  </a:rPr>
                  <a:t>R</a:t>
                </a:r>
                <a:r>
                  <a:rPr kumimoji="0" lang="en-US" altLang="zh-CN" sz="2800" b="1" baseline="-25000">
                    <a:ea typeface="楷体_GB2312" panose="02010609030101010101" pitchFamily="49" charset="-122"/>
                  </a:rPr>
                  <a:t>2</a:t>
                </a:r>
              </a:p>
            </p:txBody>
          </p:sp>
          <p:sp>
            <p:nvSpPr>
              <p:cNvPr id="15392" name="Line 16"/>
              <p:cNvSpPr>
                <a:spLocks noChangeShapeType="1"/>
              </p:cNvSpPr>
              <p:nvPr/>
            </p:nvSpPr>
            <p:spPr bwMode="auto">
              <a:xfrm>
                <a:off x="672" y="2448"/>
                <a:ext cx="0" cy="86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93" name="Line 17"/>
              <p:cNvSpPr>
                <a:spLocks noChangeShapeType="1"/>
              </p:cNvSpPr>
              <p:nvPr/>
            </p:nvSpPr>
            <p:spPr bwMode="auto">
              <a:xfrm>
                <a:off x="2688" y="2448"/>
                <a:ext cx="0" cy="81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94" name="Line 18"/>
              <p:cNvSpPr>
                <a:spLocks noChangeShapeType="1"/>
              </p:cNvSpPr>
              <p:nvPr/>
            </p:nvSpPr>
            <p:spPr bwMode="auto">
              <a:xfrm>
                <a:off x="672" y="3640"/>
                <a:ext cx="0" cy="35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95" name="Line 19"/>
              <p:cNvSpPr>
                <a:spLocks noChangeShapeType="1"/>
              </p:cNvSpPr>
              <p:nvPr/>
            </p:nvSpPr>
            <p:spPr bwMode="auto">
              <a:xfrm>
                <a:off x="672" y="3984"/>
                <a:ext cx="2016" cy="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96" name="Line 20"/>
              <p:cNvSpPr>
                <a:spLocks noChangeShapeType="1"/>
              </p:cNvSpPr>
              <p:nvPr/>
            </p:nvSpPr>
            <p:spPr bwMode="auto">
              <a:xfrm>
                <a:off x="2688" y="3576"/>
                <a:ext cx="0" cy="43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97" name="Text Box 21"/>
              <p:cNvSpPr txBox="1">
                <a:spLocks noChangeArrowheads="1"/>
              </p:cNvSpPr>
              <p:nvPr/>
            </p:nvSpPr>
            <p:spPr bwMode="auto">
              <a:xfrm>
                <a:off x="2784" y="3273"/>
                <a:ext cx="576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kumimoji="0" lang="en-US" altLang="zh-CN" sz="2800" b="1">
                    <a:ea typeface="楷体_GB2312" panose="02010609030101010101" pitchFamily="49" charset="-122"/>
                  </a:rPr>
                  <a:t>R</a:t>
                </a:r>
                <a:r>
                  <a:rPr kumimoji="0" lang="en-US" altLang="zh-CN" sz="2800" b="1" baseline="-25000">
                    <a:ea typeface="楷体_GB2312" panose="02010609030101010101" pitchFamily="49" charset="-122"/>
                  </a:rPr>
                  <a:t>3</a:t>
                </a:r>
              </a:p>
            </p:txBody>
          </p:sp>
          <p:sp>
            <p:nvSpPr>
              <p:cNvPr id="15398" name="Rectangle 22"/>
              <p:cNvSpPr>
                <a:spLocks noChangeArrowheads="1"/>
              </p:cNvSpPr>
              <p:nvPr/>
            </p:nvSpPr>
            <p:spPr bwMode="auto">
              <a:xfrm>
                <a:off x="1235" y="2384"/>
                <a:ext cx="317" cy="13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99" name="Line 23"/>
              <p:cNvSpPr>
                <a:spLocks noChangeShapeType="1"/>
              </p:cNvSpPr>
              <p:nvPr/>
            </p:nvSpPr>
            <p:spPr bwMode="auto">
              <a:xfrm>
                <a:off x="1544" y="2448"/>
                <a:ext cx="115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0" name="Line 24"/>
              <p:cNvSpPr>
                <a:spLocks noChangeShapeType="1"/>
              </p:cNvSpPr>
              <p:nvPr/>
            </p:nvSpPr>
            <p:spPr bwMode="auto">
              <a:xfrm flipH="1">
                <a:off x="672" y="2448"/>
                <a:ext cx="576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1" name="Rectangle 25"/>
              <p:cNvSpPr>
                <a:spLocks noChangeArrowheads="1"/>
              </p:cNvSpPr>
              <p:nvPr/>
            </p:nvSpPr>
            <p:spPr bwMode="auto">
              <a:xfrm rot="5400000">
                <a:off x="2533" y="3355"/>
                <a:ext cx="317" cy="13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2" name="Text Box 26"/>
              <p:cNvSpPr txBox="1">
                <a:spLocks noChangeArrowheads="1"/>
              </p:cNvSpPr>
              <p:nvPr/>
            </p:nvSpPr>
            <p:spPr bwMode="auto">
              <a:xfrm>
                <a:off x="1280" y="2072"/>
                <a:ext cx="816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kumimoji="0" lang="en-US" altLang="zh-CN" sz="2800" b="1">
                    <a:ea typeface="楷体_GB2312" panose="02010609030101010101" pitchFamily="49" charset="-122"/>
                  </a:rPr>
                  <a:t>R</a:t>
                </a:r>
                <a:r>
                  <a:rPr kumimoji="0" lang="en-US" altLang="zh-CN" sz="2800" b="1" baseline="-25000">
                    <a:ea typeface="楷体_GB2312" panose="02010609030101010101" pitchFamily="49" charset="-122"/>
                  </a:rPr>
                  <a:t>1</a:t>
                </a:r>
              </a:p>
            </p:txBody>
          </p:sp>
          <p:sp>
            <p:nvSpPr>
              <p:cNvPr id="15403" name="Line 27"/>
              <p:cNvSpPr>
                <a:spLocks noChangeShapeType="1"/>
              </p:cNvSpPr>
              <p:nvPr/>
            </p:nvSpPr>
            <p:spPr bwMode="auto">
              <a:xfrm>
                <a:off x="1680" y="3392"/>
                <a:ext cx="0" cy="59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4" name="Oval 28"/>
              <p:cNvSpPr>
                <a:spLocks noChangeArrowheads="1"/>
              </p:cNvSpPr>
              <p:nvPr/>
            </p:nvSpPr>
            <p:spPr bwMode="auto">
              <a:xfrm>
                <a:off x="1920" y="2304"/>
                <a:ext cx="272" cy="27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5" name="Text Box 29"/>
              <p:cNvSpPr txBox="1">
                <a:spLocks noChangeArrowheads="1"/>
              </p:cNvSpPr>
              <p:nvPr/>
            </p:nvSpPr>
            <p:spPr bwMode="auto">
              <a:xfrm>
                <a:off x="1696" y="2120"/>
                <a:ext cx="816" cy="327"/>
              </a:xfrm>
              <a:prstGeom prst="rect">
                <a:avLst/>
              </a:prstGeom>
              <a:noFill/>
              <a:ln w="38100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楷体_GB2312" panose="02010609030101010101" pitchFamily="49" charset="-122"/>
                  </a:rPr>
                  <a:t>+       -</a:t>
                </a:r>
              </a:p>
            </p:txBody>
          </p:sp>
          <p:sp>
            <p:nvSpPr>
              <p:cNvPr id="15406" name="Text Box 30"/>
              <p:cNvSpPr txBox="1">
                <a:spLocks noChangeArrowheads="1"/>
              </p:cNvSpPr>
              <p:nvPr/>
            </p:nvSpPr>
            <p:spPr bwMode="auto">
              <a:xfrm>
                <a:off x="1872" y="1977"/>
                <a:ext cx="768" cy="327"/>
              </a:xfrm>
              <a:prstGeom prst="rect">
                <a:avLst/>
              </a:prstGeom>
              <a:noFill/>
              <a:ln w="38100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楷体_GB2312" panose="02010609030101010101" pitchFamily="49" charset="-122"/>
                  </a:rPr>
                  <a:t>U</a:t>
                </a:r>
                <a:r>
                  <a:rPr lang="en-US" altLang="zh-CN" sz="2800" b="1" baseline="-25000">
                    <a:ea typeface="楷体_GB2312" panose="02010609030101010101" pitchFamily="49" charset="-122"/>
                  </a:rPr>
                  <a:t>S1</a:t>
                </a:r>
              </a:p>
            </p:txBody>
          </p:sp>
          <p:sp>
            <p:nvSpPr>
              <p:cNvPr id="15407" name="Oval 31"/>
              <p:cNvSpPr>
                <a:spLocks noChangeArrowheads="1"/>
              </p:cNvSpPr>
              <p:nvPr/>
            </p:nvSpPr>
            <p:spPr bwMode="auto">
              <a:xfrm>
                <a:off x="1536" y="3552"/>
                <a:ext cx="272" cy="27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08" name="Text Box 32"/>
              <p:cNvSpPr txBox="1">
                <a:spLocks noChangeArrowheads="1"/>
              </p:cNvSpPr>
              <p:nvPr/>
            </p:nvSpPr>
            <p:spPr bwMode="auto">
              <a:xfrm>
                <a:off x="1808" y="3504"/>
                <a:ext cx="768" cy="327"/>
              </a:xfrm>
              <a:prstGeom prst="rect">
                <a:avLst/>
              </a:prstGeom>
              <a:noFill/>
              <a:ln w="38100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楷体_GB2312" panose="02010609030101010101" pitchFamily="49" charset="-122"/>
                  </a:rPr>
                  <a:t>U</a:t>
                </a:r>
                <a:r>
                  <a:rPr lang="en-US" altLang="zh-CN" sz="2800" b="1" baseline="-25000">
                    <a:ea typeface="楷体_GB2312" panose="02010609030101010101" pitchFamily="49" charset="-122"/>
                  </a:rPr>
                  <a:t>S5</a:t>
                </a:r>
              </a:p>
            </p:txBody>
          </p:sp>
          <p:sp>
            <p:nvSpPr>
              <p:cNvPr id="15409" name="Text Box 33"/>
              <p:cNvSpPr txBox="1">
                <a:spLocks noChangeArrowheads="1"/>
              </p:cNvSpPr>
              <p:nvPr/>
            </p:nvSpPr>
            <p:spPr bwMode="auto">
              <a:xfrm>
                <a:off x="1712" y="3288"/>
                <a:ext cx="336" cy="731"/>
              </a:xfrm>
              <a:prstGeom prst="rect">
                <a:avLst/>
              </a:prstGeom>
              <a:noFill/>
              <a:ln w="38100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楷体_GB2312" panose="02010609030101010101" pitchFamily="49" charset="-122"/>
                  </a:rPr>
                  <a:t>+     </a:t>
                </a:r>
              </a:p>
              <a:p>
                <a:r>
                  <a:rPr lang="en-US" altLang="zh-CN" sz="2800" b="1">
                    <a:ea typeface="楷体_GB2312" panose="02010609030101010101" pitchFamily="49" charset="-122"/>
                  </a:rPr>
                  <a:t> -</a:t>
                </a:r>
              </a:p>
            </p:txBody>
          </p:sp>
          <p:sp>
            <p:nvSpPr>
              <p:cNvPr id="15410" name="Rectangle 34"/>
              <p:cNvSpPr>
                <a:spLocks noChangeArrowheads="1"/>
              </p:cNvSpPr>
              <p:nvPr/>
            </p:nvSpPr>
            <p:spPr bwMode="auto">
              <a:xfrm rot="5400000">
                <a:off x="509" y="3403"/>
                <a:ext cx="317" cy="13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411" name="Text Box 35"/>
              <p:cNvSpPr txBox="1">
                <a:spLocks noChangeArrowheads="1"/>
              </p:cNvSpPr>
              <p:nvPr/>
            </p:nvSpPr>
            <p:spPr bwMode="auto">
              <a:xfrm>
                <a:off x="272" y="3312"/>
                <a:ext cx="432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kumimoji="0" lang="en-US" altLang="zh-CN" sz="2800" b="1">
                    <a:ea typeface="楷体_GB2312" panose="02010609030101010101" pitchFamily="49" charset="-122"/>
                  </a:rPr>
                  <a:t>R</a:t>
                </a:r>
                <a:r>
                  <a:rPr kumimoji="0" lang="en-US" altLang="zh-CN" sz="2800" b="1" baseline="-25000">
                    <a:ea typeface="楷体_GB2312" panose="02010609030101010101" pitchFamily="49" charset="-122"/>
                  </a:rPr>
                  <a:t>4</a:t>
                </a:r>
              </a:p>
            </p:txBody>
          </p:sp>
        </p:grpSp>
        <p:sp>
          <p:nvSpPr>
            <p:cNvPr id="15381" name="Text Box 36"/>
            <p:cNvSpPr txBox="1">
              <a:spLocks noChangeArrowheads="1"/>
            </p:cNvSpPr>
            <p:nvPr/>
          </p:nvSpPr>
          <p:spPr bwMode="auto">
            <a:xfrm>
              <a:off x="1301" y="2576"/>
              <a:ext cx="763" cy="250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kumimoji="0" lang="zh-CN" altLang="en-US" b="1">
                  <a:latin typeface="楷体_GB2312" panose="02010609030101010101" pitchFamily="49" charset="-122"/>
                  <a:ea typeface="楷体_GB2312" panose="02010609030101010101" pitchFamily="49" charset="-122"/>
                </a:rPr>
                <a:t>（</a:t>
              </a:r>
              <a:r>
                <a:rPr kumimoji="0" lang="en-US" altLang="zh-CN" b="1">
                  <a:latin typeface="楷体_GB2312" panose="02010609030101010101" pitchFamily="49" charset="-122"/>
                  <a:ea typeface="楷体_GB2312" panose="02010609030101010101" pitchFamily="49" charset="-122"/>
                </a:rPr>
                <a:t>a</a:t>
              </a:r>
              <a:r>
                <a:rPr kumimoji="0" lang="zh-CN" altLang="en-US" b="1">
                  <a:latin typeface="楷体_GB2312" panose="02010609030101010101" pitchFamily="49" charset="-122"/>
                  <a:ea typeface="楷体_GB2312" panose="02010609030101010101" pitchFamily="49" charset="-122"/>
                </a:rPr>
                <a:t>）</a:t>
              </a:r>
            </a:p>
          </p:txBody>
        </p:sp>
      </p:grpSp>
      <p:grpSp>
        <p:nvGrpSpPr>
          <p:cNvPr id="4" name="Group 46"/>
          <p:cNvGrpSpPr/>
          <p:nvPr/>
        </p:nvGrpSpPr>
        <p:grpSpPr bwMode="auto">
          <a:xfrm>
            <a:off x="1143000" y="1447800"/>
            <a:ext cx="2717800" cy="1993900"/>
            <a:chOff x="568" y="1536"/>
            <a:chExt cx="1712" cy="1256"/>
          </a:xfrm>
        </p:grpSpPr>
        <p:sp>
          <p:nvSpPr>
            <p:cNvPr id="15370" name="Freeform 47"/>
            <p:cNvSpPr/>
            <p:nvPr/>
          </p:nvSpPr>
          <p:spPr bwMode="auto">
            <a:xfrm>
              <a:off x="720" y="2136"/>
              <a:ext cx="448" cy="528"/>
            </a:xfrm>
            <a:custGeom>
              <a:avLst/>
              <a:gdLst>
                <a:gd name="T0" fmla="*/ 48 w 448"/>
                <a:gd name="T1" fmla="*/ 72 h 528"/>
                <a:gd name="T2" fmla="*/ 240 w 448"/>
                <a:gd name="T3" fmla="*/ 24 h 528"/>
                <a:gd name="T4" fmla="*/ 432 w 448"/>
                <a:gd name="T5" fmla="*/ 216 h 528"/>
                <a:gd name="T6" fmla="*/ 336 w 448"/>
                <a:gd name="T7" fmla="*/ 504 h 528"/>
                <a:gd name="T8" fmla="*/ 0 w 448"/>
                <a:gd name="T9" fmla="*/ 360 h 5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48"/>
                <a:gd name="T16" fmla="*/ 0 h 528"/>
                <a:gd name="T17" fmla="*/ 448 w 448"/>
                <a:gd name="T18" fmla="*/ 528 h 52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48" h="528">
                  <a:moveTo>
                    <a:pt x="48" y="72"/>
                  </a:moveTo>
                  <a:cubicBezTo>
                    <a:pt x="112" y="36"/>
                    <a:pt x="176" y="0"/>
                    <a:pt x="240" y="24"/>
                  </a:cubicBezTo>
                  <a:cubicBezTo>
                    <a:pt x="304" y="48"/>
                    <a:pt x="416" y="136"/>
                    <a:pt x="432" y="216"/>
                  </a:cubicBezTo>
                  <a:cubicBezTo>
                    <a:pt x="448" y="296"/>
                    <a:pt x="408" y="480"/>
                    <a:pt x="336" y="504"/>
                  </a:cubicBezTo>
                  <a:cubicBezTo>
                    <a:pt x="264" y="528"/>
                    <a:pt x="132" y="444"/>
                    <a:pt x="0" y="360"/>
                  </a:cubicBezTo>
                </a:path>
              </a:pathLst>
            </a:custGeom>
            <a:noFill/>
            <a:ln w="38100">
              <a:solidFill>
                <a:schemeClr val="tx2"/>
              </a:solidFill>
              <a:rou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71" name="Line 48"/>
            <p:cNvSpPr>
              <a:spLocks noChangeShapeType="1"/>
            </p:cNvSpPr>
            <p:nvPr/>
          </p:nvSpPr>
          <p:spPr bwMode="auto">
            <a:xfrm flipH="1" flipV="1">
              <a:off x="728" y="2504"/>
              <a:ext cx="96" cy="48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72" name="Text Box 49"/>
            <p:cNvSpPr txBox="1">
              <a:spLocks noChangeArrowheads="1"/>
            </p:cNvSpPr>
            <p:nvPr/>
          </p:nvSpPr>
          <p:spPr bwMode="auto">
            <a:xfrm>
              <a:off x="768" y="2256"/>
              <a:ext cx="336" cy="288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kumimoji="0" lang="en-US" altLang="zh-CN" sz="2400" b="1">
                  <a:solidFill>
                    <a:schemeClr val="tx2"/>
                  </a:solidFill>
                  <a:ea typeface="宋体" panose="02010600030101010101" pitchFamily="2" charset="-122"/>
                </a:rPr>
                <a:t>I</a:t>
              </a:r>
              <a:r>
                <a:rPr kumimoji="0" lang="en-US" altLang="zh-CN" sz="2400" b="1" baseline="-25000">
                  <a:solidFill>
                    <a:schemeClr val="tx2"/>
                  </a:solidFill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15373" name="Line 50"/>
            <p:cNvSpPr>
              <a:spLocks noChangeShapeType="1"/>
            </p:cNvSpPr>
            <p:nvPr/>
          </p:nvSpPr>
          <p:spPr bwMode="auto">
            <a:xfrm>
              <a:off x="568" y="2488"/>
              <a:ext cx="0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74" name="Text Box 51"/>
            <p:cNvSpPr txBox="1">
              <a:spLocks noChangeArrowheads="1"/>
            </p:cNvSpPr>
            <p:nvPr/>
          </p:nvSpPr>
          <p:spPr bwMode="auto">
            <a:xfrm>
              <a:off x="1104" y="1536"/>
              <a:ext cx="336" cy="288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kumimoji="0" lang="en-US" altLang="zh-CN" sz="2400" b="1">
                  <a:solidFill>
                    <a:schemeClr val="tx2"/>
                  </a:solidFill>
                  <a:ea typeface="宋体" panose="02010600030101010101" pitchFamily="2" charset="-122"/>
                </a:rPr>
                <a:t>I</a:t>
              </a:r>
              <a:r>
                <a:rPr kumimoji="0" lang="en-US" altLang="zh-CN" sz="2400" b="1" baseline="-25000">
                  <a:solidFill>
                    <a:schemeClr val="tx2"/>
                  </a:solidFill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15375" name="Freeform 52"/>
            <p:cNvSpPr/>
            <p:nvPr/>
          </p:nvSpPr>
          <p:spPr bwMode="auto">
            <a:xfrm>
              <a:off x="720" y="1544"/>
              <a:ext cx="872" cy="1248"/>
            </a:xfrm>
            <a:custGeom>
              <a:avLst/>
              <a:gdLst>
                <a:gd name="T0" fmla="*/ 336 w 872"/>
                <a:gd name="T1" fmla="*/ 40 h 1248"/>
                <a:gd name="T2" fmla="*/ 816 w 872"/>
                <a:gd name="T3" fmla="*/ 40 h 1248"/>
                <a:gd name="T4" fmla="*/ 672 w 872"/>
                <a:gd name="T5" fmla="*/ 280 h 1248"/>
                <a:gd name="T6" fmla="*/ 480 w 872"/>
                <a:gd name="T7" fmla="*/ 520 h 1248"/>
                <a:gd name="T8" fmla="*/ 432 w 872"/>
                <a:gd name="T9" fmla="*/ 1144 h 1248"/>
                <a:gd name="T10" fmla="*/ 0 w 872"/>
                <a:gd name="T11" fmla="*/ 1144 h 124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72"/>
                <a:gd name="T19" fmla="*/ 0 h 1248"/>
                <a:gd name="T20" fmla="*/ 872 w 872"/>
                <a:gd name="T21" fmla="*/ 1248 h 124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72" h="1248">
                  <a:moveTo>
                    <a:pt x="336" y="40"/>
                  </a:moveTo>
                  <a:cubicBezTo>
                    <a:pt x="548" y="20"/>
                    <a:pt x="760" y="0"/>
                    <a:pt x="816" y="40"/>
                  </a:cubicBezTo>
                  <a:cubicBezTo>
                    <a:pt x="872" y="80"/>
                    <a:pt x="728" y="200"/>
                    <a:pt x="672" y="280"/>
                  </a:cubicBezTo>
                  <a:cubicBezTo>
                    <a:pt x="616" y="360"/>
                    <a:pt x="520" y="376"/>
                    <a:pt x="480" y="520"/>
                  </a:cubicBezTo>
                  <a:cubicBezTo>
                    <a:pt x="440" y="664"/>
                    <a:pt x="512" y="1040"/>
                    <a:pt x="432" y="1144"/>
                  </a:cubicBezTo>
                  <a:cubicBezTo>
                    <a:pt x="352" y="1248"/>
                    <a:pt x="176" y="1196"/>
                    <a:pt x="0" y="1144"/>
                  </a:cubicBezTo>
                </a:path>
              </a:pathLst>
            </a:custGeom>
            <a:noFill/>
            <a:ln w="38100">
              <a:solidFill>
                <a:schemeClr val="tx2"/>
              </a:solidFill>
              <a:rou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76" name="Line 53"/>
            <p:cNvSpPr>
              <a:spLocks noChangeShapeType="1"/>
            </p:cNvSpPr>
            <p:nvPr/>
          </p:nvSpPr>
          <p:spPr bwMode="auto">
            <a:xfrm flipH="1" flipV="1">
              <a:off x="736" y="2680"/>
              <a:ext cx="96" cy="48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77" name="Text Box 54"/>
            <p:cNvSpPr txBox="1">
              <a:spLocks noChangeArrowheads="1"/>
            </p:cNvSpPr>
            <p:nvPr/>
          </p:nvSpPr>
          <p:spPr bwMode="auto">
            <a:xfrm>
              <a:off x="1776" y="2208"/>
              <a:ext cx="336" cy="288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kumimoji="0" lang="en-US" altLang="zh-CN" sz="2400" b="1">
                  <a:solidFill>
                    <a:schemeClr val="tx2"/>
                  </a:solidFill>
                  <a:ea typeface="宋体" panose="02010600030101010101" pitchFamily="2" charset="-122"/>
                </a:rPr>
                <a:t>I</a:t>
              </a:r>
              <a:r>
                <a:rPr kumimoji="0" lang="en-US" altLang="zh-CN" sz="2400" b="1" baseline="-25000">
                  <a:solidFill>
                    <a:schemeClr val="tx2"/>
                  </a:solidFill>
                  <a:ea typeface="宋体" panose="02010600030101010101" pitchFamily="2" charset="-122"/>
                </a:rPr>
                <a:t>3</a:t>
              </a:r>
            </a:p>
          </p:txBody>
        </p:sp>
        <p:sp>
          <p:nvSpPr>
            <p:cNvPr id="15378" name="Freeform 55"/>
            <p:cNvSpPr/>
            <p:nvPr/>
          </p:nvSpPr>
          <p:spPr bwMode="auto">
            <a:xfrm>
              <a:off x="1824" y="2072"/>
              <a:ext cx="456" cy="568"/>
            </a:xfrm>
            <a:custGeom>
              <a:avLst/>
              <a:gdLst>
                <a:gd name="T0" fmla="*/ 0 w 456"/>
                <a:gd name="T1" fmla="*/ 40 h 568"/>
                <a:gd name="T2" fmla="*/ 288 w 456"/>
                <a:gd name="T3" fmla="*/ 40 h 568"/>
                <a:gd name="T4" fmla="*/ 432 w 456"/>
                <a:gd name="T5" fmla="*/ 280 h 568"/>
                <a:gd name="T6" fmla="*/ 144 w 456"/>
                <a:gd name="T7" fmla="*/ 568 h 56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56"/>
                <a:gd name="T13" fmla="*/ 0 h 568"/>
                <a:gd name="T14" fmla="*/ 456 w 456"/>
                <a:gd name="T15" fmla="*/ 568 h 56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56" h="568">
                  <a:moveTo>
                    <a:pt x="0" y="40"/>
                  </a:moveTo>
                  <a:cubicBezTo>
                    <a:pt x="108" y="20"/>
                    <a:pt x="216" y="0"/>
                    <a:pt x="288" y="40"/>
                  </a:cubicBezTo>
                  <a:cubicBezTo>
                    <a:pt x="360" y="80"/>
                    <a:pt x="456" y="192"/>
                    <a:pt x="432" y="280"/>
                  </a:cubicBezTo>
                  <a:cubicBezTo>
                    <a:pt x="408" y="368"/>
                    <a:pt x="276" y="468"/>
                    <a:pt x="144" y="568"/>
                  </a:cubicBezTo>
                </a:path>
              </a:pathLst>
            </a:custGeom>
            <a:noFill/>
            <a:ln w="38100">
              <a:solidFill>
                <a:schemeClr val="tx2"/>
              </a:solidFill>
              <a:rou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79" name="Line 56"/>
            <p:cNvSpPr>
              <a:spLocks noChangeShapeType="1"/>
            </p:cNvSpPr>
            <p:nvPr/>
          </p:nvSpPr>
          <p:spPr bwMode="auto">
            <a:xfrm flipH="1">
              <a:off x="1968" y="2592"/>
              <a:ext cx="48" cy="48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55534" name="Text Box 78"/>
          <p:cNvSpPr txBox="1">
            <a:spLocks noChangeArrowheads="1"/>
          </p:cNvSpPr>
          <p:nvPr/>
        </p:nvSpPr>
        <p:spPr bwMode="auto">
          <a:xfrm>
            <a:off x="152400" y="4071938"/>
            <a:ext cx="1079500" cy="519112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kumimoji="0" lang="zh-CN" altLang="en-US" sz="2800" b="1">
                <a:solidFill>
                  <a:schemeClr val="folHlink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解：</a:t>
            </a:r>
          </a:p>
        </p:txBody>
      </p:sp>
      <p:sp>
        <p:nvSpPr>
          <p:cNvPr id="1555535" name="Text Box 79"/>
          <p:cNvSpPr txBox="1">
            <a:spLocks noChangeArrowheads="1"/>
          </p:cNvSpPr>
          <p:nvPr/>
        </p:nvSpPr>
        <p:spPr bwMode="auto">
          <a:xfrm>
            <a:off x="495300" y="4610100"/>
            <a:ext cx="90678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kumimoji="0" lang="en-US" altLang="zh-CN" sz="2400" b="1">
                <a:ea typeface="楷体_GB2312" panose="02010609030101010101" pitchFamily="49" charset="-122"/>
              </a:rPr>
              <a:t>R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1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1 </a:t>
            </a:r>
            <a:r>
              <a:rPr kumimoji="0" lang="en-US" altLang="zh-CN" sz="2400" b="1">
                <a:ea typeface="楷体_GB2312" panose="02010609030101010101" pitchFamily="49" charset="-122"/>
              </a:rPr>
              <a:t>+</a:t>
            </a:r>
            <a:r>
              <a:rPr kumimoji="0" lang="en-US" altLang="zh-CN" sz="2400" b="1">
                <a:ea typeface="宋体" panose="02010600030101010101" pitchFamily="2" charset="-122"/>
              </a:rPr>
              <a:t>R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6 </a:t>
            </a:r>
            <a:r>
              <a:rPr kumimoji="0" lang="zh-CN" altLang="en-US" sz="2400" b="1">
                <a:ea typeface="楷体_GB2312" panose="02010609030101010101" pitchFamily="49" charset="-122"/>
              </a:rPr>
              <a:t>（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1 </a:t>
            </a:r>
            <a:r>
              <a:rPr kumimoji="0" lang="en-US" altLang="zh-CN" sz="2400" b="1">
                <a:ea typeface="楷体_GB2312" panose="02010609030101010101" pitchFamily="49" charset="-122"/>
              </a:rPr>
              <a:t>-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3</a:t>
            </a:r>
            <a:r>
              <a:rPr kumimoji="0" lang="zh-CN" altLang="en-US" sz="2400" b="1">
                <a:ea typeface="楷体_GB2312" panose="02010609030101010101" pitchFamily="49" charset="-122"/>
              </a:rPr>
              <a:t>）</a:t>
            </a:r>
            <a:r>
              <a:rPr kumimoji="0" lang="en-US" altLang="zh-CN" sz="2400" b="1">
                <a:ea typeface="楷体_GB2312" panose="02010609030101010101" pitchFamily="49" charset="-122"/>
              </a:rPr>
              <a:t>+R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5 </a:t>
            </a:r>
            <a:r>
              <a:rPr kumimoji="0" lang="zh-CN" altLang="en-US" sz="2400" b="1">
                <a:ea typeface="楷体_GB2312" panose="02010609030101010101" pitchFamily="49" charset="-122"/>
              </a:rPr>
              <a:t>（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1 </a:t>
            </a:r>
            <a:r>
              <a:rPr kumimoji="0" lang="en-US" altLang="zh-CN" sz="2400" b="1">
                <a:ea typeface="楷体_GB2312" panose="02010609030101010101" pitchFamily="49" charset="-122"/>
              </a:rPr>
              <a:t>+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2 </a:t>
            </a:r>
            <a:r>
              <a:rPr kumimoji="0" lang="en-US" altLang="zh-CN" sz="2400" b="1">
                <a:ea typeface="楷体_GB2312" panose="02010609030101010101" pitchFamily="49" charset="-122"/>
              </a:rPr>
              <a:t>-</a:t>
            </a:r>
            <a:r>
              <a:rPr kumimoji="0" lang="en-US" altLang="zh-CN" sz="2400">
                <a:ea typeface="楷体_GB2312" panose="02010609030101010101" pitchFamily="49" charset="-122"/>
              </a:rPr>
              <a:t>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3</a:t>
            </a:r>
            <a:r>
              <a:rPr kumimoji="0" lang="zh-CN" altLang="en-US" sz="2400" b="1">
                <a:ea typeface="楷体_GB2312" panose="02010609030101010101" pitchFamily="49" charset="-122"/>
              </a:rPr>
              <a:t>）</a:t>
            </a:r>
            <a:r>
              <a:rPr kumimoji="0" lang="en-US" altLang="zh-CN" sz="2400" b="1">
                <a:ea typeface="宋体" panose="02010600030101010101" pitchFamily="2" charset="-122"/>
              </a:rPr>
              <a:t>+ </a:t>
            </a:r>
            <a:r>
              <a:rPr kumimoji="0" lang="el-GR" altLang="zh-CN" sz="2400" b="1">
                <a:ea typeface="楷体_GB2312" panose="02010609030101010101" pitchFamily="49" charset="-122"/>
              </a:rPr>
              <a:t>R</a:t>
            </a:r>
            <a:r>
              <a:rPr kumimoji="0" lang="el-GR" altLang="zh-CN" sz="2400" b="1" baseline="-25000">
                <a:ea typeface="楷体_GB2312" panose="02010609030101010101" pitchFamily="49" charset="-122"/>
              </a:rPr>
              <a:t>4 </a:t>
            </a:r>
            <a:r>
              <a:rPr kumimoji="0" lang="zh-CN" altLang="en-US" sz="2400" b="1">
                <a:ea typeface="宋体" panose="02010600030101010101" pitchFamily="2" charset="-122"/>
              </a:rPr>
              <a:t>（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1 </a:t>
            </a:r>
            <a:r>
              <a:rPr kumimoji="0" lang="en-US" altLang="zh-CN" sz="2400" b="1">
                <a:ea typeface="宋体" panose="02010600030101010101" pitchFamily="2" charset="-122"/>
              </a:rPr>
              <a:t>+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2 </a:t>
            </a:r>
            <a:r>
              <a:rPr kumimoji="0" lang="zh-CN" altLang="en-US" sz="2400" b="1">
                <a:ea typeface="宋体" panose="02010600030101010101" pitchFamily="2" charset="-122"/>
              </a:rPr>
              <a:t>）</a:t>
            </a:r>
            <a:r>
              <a:rPr kumimoji="0" lang="en-US" altLang="zh-CN" sz="2400" b="1">
                <a:ea typeface="宋体" panose="02010600030101010101" pitchFamily="2" charset="-122"/>
              </a:rPr>
              <a:t>= </a:t>
            </a:r>
            <a:r>
              <a:rPr kumimoji="0" lang="en-US" altLang="zh-CN" sz="2400" b="1">
                <a:ea typeface="楷体_GB2312" panose="02010609030101010101" pitchFamily="49" charset="-122"/>
              </a:rPr>
              <a:t>- U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S1 </a:t>
            </a:r>
            <a:r>
              <a:rPr kumimoji="0" lang="en-US" altLang="zh-CN" sz="2400" b="1">
                <a:ea typeface="楷体_GB2312" panose="02010609030101010101" pitchFamily="49" charset="-122"/>
              </a:rPr>
              <a:t>- U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S5 </a:t>
            </a:r>
          </a:p>
        </p:txBody>
      </p:sp>
      <p:sp>
        <p:nvSpPr>
          <p:cNvPr id="1555536" name="Text Box 80"/>
          <p:cNvSpPr txBox="1">
            <a:spLocks noChangeArrowheads="1"/>
          </p:cNvSpPr>
          <p:nvPr/>
        </p:nvSpPr>
        <p:spPr bwMode="auto">
          <a:xfrm>
            <a:off x="495300" y="5257800"/>
            <a:ext cx="80010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kumimoji="0" lang="en-US" altLang="zh-CN" sz="2400" b="1">
                <a:ea typeface="楷体_GB2312" panose="02010609030101010101" pitchFamily="49" charset="-122"/>
              </a:rPr>
              <a:t>R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2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2 </a:t>
            </a:r>
            <a:r>
              <a:rPr kumimoji="0" lang="en-US" altLang="zh-CN" sz="2400" b="1">
                <a:ea typeface="宋体" panose="02010600030101010101" pitchFamily="2" charset="-122"/>
              </a:rPr>
              <a:t>+R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5 </a:t>
            </a:r>
            <a:r>
              <a:rPr kumimoji="0" lang="zh-CN" altLang="en-US" sz="2400" b="1">
                <a:ea typeface="宋体" panose="02010600030101010101" pitchFamily="2" charset="-122"/>
              </a:rPr>
              <a:t>（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2 </a:t>
            </a:r>
            <a:r>
              <a:rPr kumimoji="0" lang="en-US" altLang="zh-CN" sz="2400" b="1">
                <a:ea typeface="宋体" panose="02010600030101010101" pitchFamily="2" charset="-122"/>
              </a:rPr>
              <a:t>+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1 </a:t>
            </a:r>
            <a:r>
              <a:rPr kumimoji="0" lang="en-US" altLang="zh-CN" sz="2400" b="1">
                <a:ea typeface="宋体" panose="02010600030101010101" pitchFamily="2" charset="-122"/>
              </a:rPr>
              <a:t>-</a:t>
            </a:r>
            <a:r>
              <a:rPr kumimoji="0" lang="en-US" altLang="zh-CN" sz="2400">
                <a:ea typeface="宋体" panose="02010600030101010101" pitchFamily="2" charset="-122"/>
              </a:rPr>
              <a:t>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3</a:t>
            </a:r>
            <a:r>
              <a:rPr kumimoji="0" lang="zh-CN" altLang="en-US" sz="2400" b="1">
                <a:ea typeface="宋体" panose="02010600030101010101" pitchFamily="2" charset="-122"/>
              </a:rPr>
              <a:t>）</a:t>
            </a:r>
            <a:r>
              <a:rPr kumimoji="0" lang="en-US" altLang="zh-CN" sz="2400" b="1">
                <a:ea typeface="宋体" panose="02010600030101010101" pitchFamily="2" charset="-122"/>
              </a:rPr>
              <a:t>+ </a:t>
            </a:r>
            <a:r>
              <a:rPr kumimoji="0" lang="el-GR" altLang="zh-CN" sz="2400" b="1">
                <a:ea typeface="楷体_GB2312" panose="02010609030101010101" pitchFamily="49" charset="-122"/>
              </a:rPr>
              <a:t>R</a:t>
            </a:r>
            <a:r>
              <a:rPr kumimoji="0" lang="el-GR" altLang="zh-CN" sz="2400" b="1" baseline="-25000">
                <a:ea typeface="楷体_GB2312" panose="02010609030101010101" pitchFamily="49" charset="-122"/>
              </a:rPr>
              <a:t>4 </a:t>
            </a:r>
            <a:r>
              <a:rPr kumimoji="0" lang="zh-CN" altLang="en-US" sz="2400" b="1">
                <a:ea typeface="宋体" panose="02010600030101010101" pitchFamily="2" charset="-122"/>
              </a:rPr>
              <a:t>（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1 </a:t>
            </a:r>
            <a:r>
              <a:rPr kumimoji="0" lang="en-US" altLang="zh-CN" sz="2400" b="1">
                <a:ea typeface="宋体" panose="02010600030101010101" pitchFamily="2" charset="-122"/>
              </a:rPr>
              <a:t>+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 </a:t>
            </a:r>
            <a:r>
              <a:rPr kumimoji="0" lang="en-US" altLang="zh-CN" sz="2400" b="1">
                <a:ea typeface="楷体_GB2312" panose="02010609030101010101" pitchFamily="49" charset="-122"/>
              </a:rPr>
              <a:t>I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2 </a:t>
            </a:r>
            <a:r>
              <a:rPr kumimoji="0" lang="zh-CN" altLang="en-US" sz="2400" b="1">
                <a:ea typeface="宋体" panose="02010600030101010101" pitchFamily="2" charset="-122"/>
              </a:rPr>
              <a:t>）</a:t>
            </a:r>
            <a:r>
              <a:rPr kumimoji="0" lang="en-US" altLang="zh-CN" sz="2400" b="1">
                <a:ea typeface="宋体" panose="02010600030101010101" pitchFamily="2" charset="-122"/>
              </a:rPr>
              <a:t>= -</a:t>
            </a:r>
            <a:r>
              <a:rPr kumimoji="0" lang="en-US" altLang="zh-CN" sz="2400" b="1">
                <a:ea typeface="楷体_GB2312" panose="02010609030101010101" pitchFamily="49" charset="-122"/>
              </a:rPr>
              <a:t>U</a:t>
            </a:r>
            <a:r>
              <a:rPr kumimoji="0" lang="en-US" altLang="zh-CN" sz="2400" b="1" baseline="-25000">
                <a:ea typeface="楷体_GB2312" panose="02010609030101010101" pitchFamily="49" charset="-122"/>
              </a:rPr>
              <a:t>S5 </a:t>
            </a:r>
            <a:endParaRPr kumimoji="0" lang="en-US" altLang="zh-CN" sz="2400" b="1">
              <a:ea typeface="宋体" panose="02010600030101010101" pitchFamily="2" charset="-122"/>
            </a:endParaRPr>
          </a:p>
        </p:txBody>
      </p:sp>
      <p:sp>
        <p:nvSpPr>
          <p:cNvPr id="1555537" name="Text Box 81"/>
          <p:cNvSpPr txBox="1">
            <a:spLocks noChangeArrowheads="1"/>
          </p:cNvSpPr>
          <p:nvPr/>
        </p:nvSpPr>
        <p:spPr bwMode="auto">
          <a:xfrm>
            <a:off x="495300" y="5829300"/>
            <a:ext cx="82296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kumimoji="0" lang="en-US" altLang="zh-CN" sz="2400" b="1">
                <a:ea typeface="宋体" panose="02010600030101010101" pitchFamily="2" charset="-122"/>
              </a:rPr>
              <a:t>R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6 </a:t>
            </a:r>
            <a:r>
              <a:rPr kumimoji="0" lang="zh-CN" altLang="en-US" sz="2400" b="1">
                <a:ea typeface="宋体" panose="02010600030101010101" pitchFamily="2" charset="-122"/>
              </a:rPr>
              <a:t>（ </a:t>
            </a:r>
            <a:r>
              <a:rPr kumimoji="0" lang="en-US" altLang="zh-CN" sz="2400" b="1">
                <a:ea typeface="宋体" panose="02010600030101010101" pitchFamily="2" charset="-122"/>
              </a:rPr>
              <a:t>I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3</a:t>
            </a:r>
            <a:r>
              <a:rPr kumimoji="0" lang="en-US" altLang="zh-CN" sz="2400" b="1">
                <a:ea typeface="宋体" panose="02010600030101010101" pitchFamily="2" charset="-122"/>
              </a:rPr>
              <a:t> -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 </a:t>
            </a:r>
            <a:r>
              <a:rPr kumimoji="0" lang="en-US" altLang="zh-CN" sz="2400" b="1">
                <a:ea typeface="宋体" panose="02010600030101010101" pitchFamily="2" charset="-122"/>
              </a:rPr>
              <a:t>I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1 </a:t>
            </a:r>
            <a:r>
              <a:rPr kumimoji="0" lang="zh-CN" altLang="en-US" sz="2400" b="1">
                <a:ea typeface="宋体" panose="02010600030101010101" pitchFamily="2" charset="-122"/>
              </a:rPr>
              <a:t>）</a:t>
            </a:r>
            <a:r>
              <a:rPr kumimoji="0" lang="en-US" altLang="zh-CN" sz="2400" b="1">
                <a:ea typeface="宋体" panose="02010600030101010101" pitchFamily="2" charset="-122"/>
              </a:rPr>
              <a:t>+R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3 </a:t>
            </a:r>
            <a:r>
              <a:rPr kumimoji="0" lang="en-US" altLang="zh-CN" sz="2400" b="1">
                <a:ea typeface="宋体" panose="02010600030101010101" pitchFamily="2" charset="-122"/>
              </a:rPr>
              <a:t>I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3 </a:t>
            </a:r>
            <a:r>
              <a:rPr kumimoji="0" lang="en-US" altLang="zh-CN" sz="2400" b="1">
                <a:ea typeface="宋体" panose="02010600030101010101" pitchFamily="2" charset="-122"/>
              </a:rPr>
              <a:t>+R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5 </a:t>
            </a:r>
            <a:r>
              <a:rPr kumimoji="0" lang="zh-CN" altLang="en-US" sz="2400" b="1">
                <a:ea typeface="宋体" panose="02010600030101010101" pitchFamily="2" charset="-122"/>
              </a:rPr>
              <a:t>（ </a:t>
            </a:r>
            <a:r>
              <a:rPr kumimoji="0" lang="en-US" altLang="zh-CN" sz="2400" b="1">
                <a:ea typeface="宋体" panose="02010600030101010101" pitchFamily="2" charset="-122"/>
              </a:rPr>
              <a:t>I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3</a:t>
            </a:r>
            <a:r>
              <a:rPr kumimoji="0" lang="en-US" altLang="zh-CN" sz="2400" b="1">
                <a:ea typeface="宋体" panose="02010600030101010101" pitchFamily="2" charset="-122"/>
              </a:rPr>
              <a:t> -</a:t>
            </a:r>
            <a:r>
              <a:rPr kumimoji="0" lang="en-US" altLang="zh-CN" sz="2400">
                <a:ea typeface="宋体" panose="02010600030101010101" pitchFamily="2" charset="-122"/>
              </a:rPr>
              <a:t> </a:t>
            </a:r>
            <a:r>
              <a:rPr kumimoji="0" lang="en-US" altLang="zh-CN" sz="2400" b="1">
                <a:ea typeface="宋体" panose="02010600030101010101" pitchFamily="2" charset="-122"/>
              </a:rPr>
              <a:t>I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1 </a:t>
            </a:r>
            <a:r>
              <a:rPr kumimoji="0" lang="en-US" altLang="zh-CN" sz="2400" b="1">
                <a:ea typeface="宋体" panose="02010600030101010101" pitchFamily="2" charset="-122"/>
              </a:rPr>
              <a:t>-</a:t>
            </a:r>
            <a:r>
              <a:rPr kumimoji="0" lang="en-US" altLang="zh-CN" sz="2400">
                <a:ea typeface="宋体" panose="02010600030101010101" pitchFamily="2" charset="-122"/>
              </a:rPr>
              <a:t> </a:t>
            </a:r>
            <a:r>
              <a:rPr kumimoji="0" lang="en-US" altLang="zh-CN" sz="2400" b="1">
                <a:ea typeface="宋体" panose="02010600030101010101" pitchFamily="2" charset="-122"/>
              </a:rPr>
              <a:t>I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2 </a:t>
            </a:r>
            <a:r>
              <a:rPr kumimoji="0" lang="zh-CN" altLang="en-US" sz="2400" b="1">
                <a:ea typeface="宋体" panose="02010600030101010101" pitchFamily="2" charset="-122"/>
              </a:rPr>
              <a:t>）</a:t>
            </a:r>
            <a:r>
              <a:rPr kumimoji="0" lang="en-US" altLang="zh-CN" sz="2400" b="1">
                <a:ea typeface="宋体" panose="02010600030101010101" pitchFamily="2" charset="-122"/>
              </a:rPr>
              <a:t>= U</a:t>
            </a:r>
            <a:r>
              <a:rPr kumimoji="0" lang="en-US" altLang="zh-CN" sz="2400" b="1" baseline="-25000">
                <a:ea typeface="宋体" panose="02010600030101010101" pitchFamily="2" charset="-122"/>
              </a:rPr>
              <a:t>S5 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554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554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1555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555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1555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1555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1555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5458" grpId="0"/>
      <p:bldP spid="1555459" grpId="0"/>
      <p:bldP spid="1555534" grpId="0"/>
      <p:bldP spid="1555535" grpId="0"/>
      <p:bldP spid="1555536" grpId="0"/>
      <p:bldP spid="15555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48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77813"/>
            <a:ext cx="8229600" cy="636587"/>
          </a:xfrm>
        </p:spPr>
        <p:txBody>
          <a:bodyPr/>
          <a:lstStyle/>
          <a:p>
            <a:pPr algn="l" eaLnBrk="1" hangingPunct="1"/>
            <a:r>
              <a:rPr kumimoji="1" lang="zh-CN" altLang="en-US" sz="2800" b="1">
                <a:solidFill>
                  <a:schemeClr val="folHlink"/>
                </a:solidFill>
              </a:rPr>
              <a:t>回路法的一般步骤：</a:t>
            </a:r>
          </a:p>
        </p:txBody>
      </p:sp>
      <p:sp>
        <p:nvSpPr>
          <p:cNvPr id="1556483" name="Text Box 3"/>
          <p:cNvSpPr txBox="1">
            <a:spLocks noChangeArrowheads="1"/>
          </p:cNvSpPr>
          <p:nvPr/>
        </p:nvSpPr>
        <p:spPr bwMode="auto">
          <a:xfrm>
            <a:off x="0" y="1477963"/>
            <a:ext cx="9753600" cy="57943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(1) </a:t>
            </a:r>
            <a:r>
              <a:rPr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选定</a:t>
            </a:r>
            <a:r>
              <a:rPr lang="en-US" altLang="zh-CN" sz="3200" b="1" i="1">
                <a:ea typeface="楷体_GB2312" panose="02010609030101010101" pitchFamily="49" charset="-122"/>
              </a:rPr>
              <a:t>l=b</a:t>
            </a:r>
            <a:r>
              <a:rPr lang="en-US" altLang="zh-CN" sz="3200" b="1">
                <a:ea typeface="楷体_GB2312" panose="02010609030101010101" pitchFamily="49" charset="-122"/>
              </a:rPr>
              <a:t>-(</a:t>
            </a:r>
            <a:r>
              <a:rPr lang="en-US" altLang="zh-CN" sz="3200" b="1" i="1">
                <a:ea typeface="楷体_GB2312" panose="02010609030101010101" pitchFamily="49" charset="-122"/>
              </a:rPr>
              <a:t>n</a:t>
            </a:r>
            <a:r>
              <a:rPr lang="en-US" altLang="zh-CN" sz="3200" b="1">
                <a:ea typeface="楷体_GB2312" panose="02010609030101010101" pitchFamily="49" charset="-122"/>
              </a:rPr>
              <a:t>-1)</a:t>
            </a:r>
            <a:r>
              <a:rPr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个独立回路，并确定其绕行方向；</a:t>
            </a:r>
          </a:p>
        </p:txBody>
      </p:sp>
      <p:sp>
        <p:nvSpPr>
          <p:cNvPr id="1556484" name="Text Box 4"/>
          <p:cNvSpPr txBox="1">
            <a:spLocks noChangeArrowheads="1"/>
          </p:cNvSpPr>
          <p:nvPr/>
        </p:nvSpPr>
        <p:spPr bwMode="auto">
          <a:xfrm>
            <a:off x="0" y="2286000"/>
            <a:ext cx="9144000" cy="13589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en-US" altLang="zh-CN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(2) </a:t>
            </a:r>
            <a:r>
              <a:rPr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对</a:t>
            </a:r>
            <a:r>
              <a:rPr lang="en-US" altLang="zh-CN" sz="3200" b="1" i="1">
                <a:ea typeface="楷体_GB2312" panose="02010609030101010101" pitchFamily="49" charset="-122"/>
              </a:rPr>
              <a:t>l </a:t>
            </a:r>
            <a:r>
              <a:rPr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个独立回路，以回路电流为未知量，列写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    其</a:t>
            </a:r>
            <a:r>
              <a:rPr lang="en-US" altLang="zh-CN" sz="3200" b="1">
                <a:ea typeface="楷体_GB2312" panose="02010609030101010101" pitchFamily="49" charset="-122"/>
              </a:rPr>
              <a:t>KVL</a:t>
            </a:r>
            <a:r>
              <a:rPr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方程；</a:t>
            </a:r>
          </a:p>
        </p:txBody>
      </p:sp>
      <p:sp>
        <p:nvSpPr>
          <p:cNvPr id="1556485" name="Text Box 5"/>
          <p:cNvSpPr txBox="1">
            <a:spLocks noChangeArrowheads="1"/>
          </p:cNvSpPr>
          <p:nvPr/>
        </p:nvSpPr>
        <p:spPr bwMode="auto">
          <a:xfrm>
            <a:off x="17463" y="3916363"/>
            <a:ext cx="9088437" cy="57943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(3) </a:t>
            </a:r>
            <a:r>
              <a:rPr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求解上述方程，得到</a:t>
            </a:r>
            <a:r>
              <a:rPr lang="en-US" altLang="zh-CN" sz="3200" b="1" i="1">
                <a:ea typeface="楷体_GB2312" panose="02010609030101010101" pitchFamily="49" charset="-122"/>
              </a:rPr>
              <a:t>l </a:t>
            </a:r>
            <a:r>
              <a:rPr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个回路电流；</a:t>
            </a:r>
          </a:p>
        </p:txBody>
      </p:sp>
      <p:sp>
        <p:nvSpPr>
          <p:cNvPr id="1556486" name="Text Box 6"/>
          <p:cNvSpPr txBox="1">
            <a:spLocks noChangeArrowheads="1"/>
          </p:cNvSpPr>
          <p:nvPr/>
        </p:nvSpPr>
        <p:spPr bwMode="auto">
          <a:xfrm>
            <a:off x="63500" y="4906963"/>
            <a:ext cx="8382000" cy="57943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(4) </a:t>
            </a:r>
            <a:r>
              <a:rPr lang="zh-CN" altLang="en-US" sz="3200" b="1">
                <a:latin typeface="楷体_GB2312" panose="02010609030101010101" pitchFamily="49" charset="-122"/>
                <a:ea typeface="楷体_GB2312" panose="02010609030101010101" pitchFamily="49" charset="-122"/>
              </a:rPr>
              <a:t>求所需的各支路电流或电压。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556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556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100"/>
                                        <p:tgtEl>
                                          <p:spTgt spid="1556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556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556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6482" grpId="0"/>
      <p:bldP spid="1556483" grpId="0" autoUpdateAnimBg="0"/>
      <p:bldP spid="1556484" grpId="0" autoUpdateAnimBg="0"/>
      <p:bldP spid="1556485" grpId="0" autoUpdateAnimBg="0"/>
      <p:bldP spid="1556486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-5715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zh-CN" sz="3600" b="1">
                <a:solidFill>
                  <a:schemeClr val="folHlink"/>
                </a:solidFill>
                <a:latin typeface="宋体" panose="02010600030101010101" pitchFamily="2" charset="-122"/>
              </a:rPr>
              <a:t>3.4  </a:t>
            </a:r>
            <a:r>
              <a:rPr lang="zh-CN" altLang="en-US" sz="3600" b="1">
                <a:solidFill>
                  <a:schemeClr val="folHlink"/>
                </a:solidFill>
                <a:latin typeface="宋体" panose="02010600030101010101" pitchFamily="2" charset="-122"/>
              </a:rPr>
              <a:t>节点电压法</a:t>
            </a:r>
          </a:p>
        </p:txBody>
      </p:sp>
      <p:sp>
        <p:nvSpPr>
          <p:cNvPr id="69673" name="Text Box 41"/>
          <p:cNvSpPr txBox="1">
            <a:spLocks noChangeArrowheads="1"/>
          </p:cNvSpPr>
          <p:nvPr/>
        </p:nvSpPr>
        <p:spPr bwMode="auto">
          <a:xfrm>
            <a:off x="304800" y="1085850"/>
            <a:ext cx="8229600" cy="13589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3200">
                <a:ea typeface="楷体_GB2312" panose="02010609030101010101" pitchFamily="49" charset="-122"/>
              </a:rPr>
              <a:t>   </a:t>
            </a:r>
            <a:r>
              <a:rPr lang="zh-CN" altLang="en-US" sz="3200">
                <a:latin typeface="宋体" panose="02010600030101010101" pitchFamily="2" charset="-122"/>
                <a:ea typeface="宋体" panose="02010600030101010101" pitchFamily="2" charset="-122"/>
              </a:rPr>
              <a:t>节点分析法以节点电压为求解变量，根据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KCL</a:t>
            </a:r>
            <a:r>
              <a:rPr lang="zh-CN" altLang="en-US" sz="3200">
                <a:latin typeface="宋体" panose="02010600030101010101" pitchFamily="2" charset="-122"/>
                <a:ea typeface="宋体" panose="02010600030101010101" pitchFamily="2" charset="-122"/>
              </a:rPr>
              <a:t>对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(n-1)</a:t>
            </a:r>
            <a:r>
              <a:rPr lang="zh-CN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个节点列电流方程。</a:t>
            </a:r>
            <a:endParaRPr lang="zh-CN" altLang="en-US" sz="32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9675" name="Text Box 43"/>
          <p:cNvSpPr txBox="1">
            <a:spLocks noChangeArrowheads="1"/>
          </p:cNvSpPr>
          <p:nvPr/>
        </p:nvSpPr>
        <p:spPr bwMode="auto">
          <a:xfrm>
            <a:off x="762000" y="3048000"/>
            <a:ext cx="3352800" cy="64135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600">
                <a:solidFill>
                  <a:schemeClr val="folHlink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1.</a:t>
            </a:r>
            <a:r>
              <a:rPr lang="zh-CN" altLang="en-US" sz="3600">
                <a:solidFill>
                  <a:schemeClr val="folHlink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节点电压</a:t>
            </a:r>
          </a:p>
        </p:txBody>
      </p:sp>
      <p:sp>
        <p:nvSpPr>
          <p:cNvPr id="69676" name="Text Box 44"/>
          <p:cNvSpPr txBox="1">
            <a:spLocks noChangeArrowheads="1"/>
          </p:cNvSpPr>
          <p:nvPr/>
        </p:nvSpPr>
        <p:spPr bwMode="auto">
          <a:xfrm>
            <a:off x="228600" y="3871913"/>
            <a:ext cx="4419600" cy="10668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   </a:t>
            </a:r>
            <a:r>
              <a:rPr lang="zh-CN" altLang="en-US" sz="3200">
                <a:ea typeface="楷体_GB2312" panose="02010609030101010101" pitchFamily="49" charset="-122"/>
              </a:rPr>
              <a:t>电路中任选一个节点为参考点（零电位）。</a:t>
            </a:r>
          </a:p>
        </p:txBody>
      </p:sp>
      <p:grpSp>
        <p:nvGrpSpPr>
          <p:cNvPr id="2" name="Group 50"/>
          <p:cNvGrpSpPr/>
          <p:nvPr/>
        </p:nvGrpSpPr>
        <p:grpSpPr bwMode="auto">
          <a:xfrm>
            <a:off x="4419600" y="3124200"/>
            <a:ext cx="5029200" cy="2987675"/>
            <a:chOff x="2832" y="1968"/>
            <a:chExt cx="3168" cy="1882"/>
          </a:xfrm>
        </p:grpSpPr>
        <p:grpSp>
          <p:nvGrpSpPr>
            <p:cNvPr id="17420" name="Group 40"/>
            <p:cNvGrpSpPr/>
            <p:nvPr/>
          </p:nvGrpSpPr>
          <p:grpSpPr bwMode="auto">
            <a:xfrm>
              <a:off x="2832" y="1968"/>
              <a:ext cx="3168" cy="1776"/>
              <a:chOff x="1296" y="1344"/>
              <a:chExt cx="3168" cy="1776"/>
            </a:xfrm>
          </p:grpSpPr>
          <p:sp>
            <p:nvSpPr>
              <p:cNvPr id="17422" name="Text Box 4"/>
              <p:cNvSpPr txBox="1">
                <a:spLocks noChangeArrowheads="1"/>
              </p:cNvSpPr>
              <p:nvPr/>
            </p:nvSpPr>
            <p:spPr bwMode="auto">
              <a:xfrm>
                <a:off x="2640" y="1632"/>
                <a:ext cx="528" cy="44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4000">
                    <a:solidFill>
                      <a:srgbClr val="FF0000"/>
                    </a:solidFill>
                    <a:ea typeface="宋体" panose="02010600030101010101" pitchFamily="2" charset="-122"/>
                  </a:rPr>
                  <a:t>2</a:t>
                </a:r>
                <a:endParaRPr lang="en-US" altLang="zh-CN" sz="3600">
                  <a:ea typeface="宋体" panose="02010600030101010101" pitchFamily="2" charset="-122"/>
                </a:endParaRPr>
              </a:p>
            </p:txBody>
          </p:sp>
          <p:sp>
            <p:nvSpPr>
              <p:cNvPr id="17423" name="Rectangle 5"/>
              <p:cNvSpPr>
                <a:spLocks noChangeArrowheads="1"/>
              </p:cNvSpPr>
              <p:nvPr/>
            </p:nvSpPr>
            <p:spPr bwMode="auto">
              <a:xfrm>
                <a:off x="2160" y="1995"/>
                <a:ext cx="336" cy="152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4" name="Rectangle 6"/>
              <p:cNvSpPr>
                <a:spLocks noChangeArrowheads="1"/>
              </p:cNvSpPr>
              <p:nvPr/>
            </p:nvSpPr>
            <p:spPr bwMode="auto">
              <a:xfrm rot="5400000">
                <a:off x="2616" y="2376"/>
                <a:ext cx="336" cy="192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5" name="Rectangle 7"/>
              <p:cNvSpPr>
                <a:spLocks noChangeArrowheads="1"/>
              </p:cNvSpPr>
              <p:nvPr/>
            </p:nvSpPr>
            <p:spPr bwMode="auto">
              <a:xfrm>
                <a:off x="3024" y="1995"/>
                <a:ext cx="336" cy="152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6" name="Line 8"/>
              <p:cNvSpPr>
                <a:spLocks noChangeShapeType="1"/>
              </p:cNvSpPr>
              <p:nvPr/>
            </p:nvSpPr>
            <p:spPr bwMode="auto">
              <a:xfrm>
                <a:off x="2496" y="2071"/>
                <a:ext cx="52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7" name="Line 9"/>
              <p:cNvSpPr>
                <a:spLocks noChangeShapeType="1"/>
              </p:cNvSpPr>
              <p:nvPr/>
            </p:nvSpPr>
            <p:spPr bwMode="auto">
              <a:xfrm flipV="1">
                <a:off x="2784" y="2071"/>
                <a:ext cx="0" cy="229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8" name="Line 10"/>
              <p:cNvSpPr>
                <a:spLocks noChangeShapeType="1"/>
              </p:cNvSpPr>
              <p:nvPr/>
            </p:nvSpPr>
            <p:spPr bwMode="auto">
              <a:xfrm>
                <a:off x="3360" y="2071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29" name="Line 11"/>
              <p:cNvSpPr>
                <a:spLocks noChangeShapeType="1"/>
              </p:cNvSpPr>
              <p:nvPr/>
            </p:nvSpPr>
            <p:spPr bwMode="auto">
              <a:xfrm>
                <a:off x="1776" y="2071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0" name="Oval 12"/>
              <p:cNvSpPr>
                <a:spLocks noChangeArrowheads="1"/>
              </p:cNvSpPr>
              <p:nvPr/>
            </p:nvSpPr>
            <p:spPr bwMode="auto">
              <a:xfrm>
                <a:off x="2736" y="2833"/>
                <a:ext cx="96" cy="77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1" name="Oval 13"/>
              <p:cNvSpPr>
                <a:spLocks noChangeArrowheads="1"/>
              </p:cNvSpPr>
              <p:nvPr/>
            </p:nvSpPr>
            <p:spPr bwMode="auto">
              <a:xfrm>
                <a:off x="2736" y="2033"/>
                <a:ext cx="96" cy="7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2" name="Line 14"/>
              <p:cNvSpPr>
                <a:spLocks noChangeShapeType="1"/>
              </p:cNvSpPr>
              <p:nvPr/>
            </p:nvSpPr>
            <p:spPr bwMode="auto">
              <a:xfrm>
                <a:off x="2688" y="3120"/>
                <a:ext cx="19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3" name="Text Box 15"/>
              <p:cNvSpPr txBox="1">
                <a:spLocks noChangeArrowheads="1"/>
              </p:cNvSpPr>
              <p:nvPr/>
            </p:nvSpPr>
            <p:spPr bwMode="auto">
              <a:xfrm>
                <a:off x="2880" y="2376"/>
                <a:ext cx="432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宋体" panose="02010600030101010101" pitchFamily="2" charset="-122"/>
                  </a:rPr>
                  <a:t>G</a:t>
                </a:r>
                <a:r>
                  <a:rPr lang="en-US" altLang="zh-CN" sz="3200" b="1" baseline="-25000">
                    <a:ea typeface="宋体" panose="02010600030101010101" pitchFamily="2" charset="-122"/>
                  </a:rPr>
                  <a:t>3</a:t>
                </a:r>
                <a:endParaRPr lang="en-US" altLang="zh-CN" sz="3200" b="1">
                  <a:ea typeface="宋体" panose="02010600030101010101" pitchFamily="2" charset="-122"/>
                </a:endParaRPr>
              </a:p>
            </p:txBody>
          </p:sp>
          <p:sp>
            <p:nvSpPr>
              <p:cNvPr id="17434" name="Text Box 16"/>
              <p:cNvSpPr txBox="1">
                <a:spLocks noChangeArrowheads="1"/>
              </p:cNvSpPr>
              <p:nvPr/>
            </p:nvSpPr>
            <p:spPr bwMode="auto">
              <a:xfrm>
                <a:off x="3120" y="2110"/>
                <a:ext cx="432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宋体" panose="02010600030101010101" pitchFamily="2" charset="-122"/>
                  </a:rPr>
                  <a:t>G</a:t>
                </a:r>
                <a:r>
                  <a:rPr lang="en-US" altLang="zh-CN" sz="3200" b="1" baseline="-25000">
                    <a:ea typeface="宋体" panose="02010600030101010101" pitchFamily="2" charset="-122"/>
                  </a:rPr>
                  <a:t>2</a:t>
                </a:r>
                <a:endParaRPr lang="en-US" altLang="zh-CN" sz="3200" b="1">
                  <a:ea typeface="宋体" panose="02010600030101010101" pitchFamily="2" charset="-122"/>
                </a:endParaRPr>
              </a:p>
            </p:txBody>
          </p:sp>
          <p:sp>
            <p:nvSpPr>
              <p:cNvPr id="17435" name="Text Box 17"/>
              <p:cNvSpPr txBox="1">
                <a:spLocks noChangeArrowheads="1"/>
              </p:cNvSpPr>
              <p:nvPr/>
            </p:nvSpPr>
            <p:spPr bwMode="auto">
              <a:xfrm>
                <a:off x="2160" y="2110"/>
                <a:ext cx="432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宋体" panose="02010600030101010101" pitchFamily="2" charset="-122"/>
                  </a:rPr>
                  <a:t>G</a:t>
                </a:r>
                <a:r>
                  <a:rPr lang="en-US" altLang="zh-CN" sz="3200" b="1" baseline="-25000">
                    <a:ea typeface="宋体" panose="02010600030101010101" pitchFamily="2" charset="-122"/>
                  </a:rPr>
                  <a:t>1</a:t>
                </a:r>
                <a:endParaRPr lang="en-US" altLang="zh-CN" sz="3200" b="1">
                  <a:ea typeface="宋体" panose="02010600030101010101" pitchFamily="2" charset="-122"/>
                </a:endParaRPr>
              </a:p>
            </p:txBody>
          </p:sp>
          <p:sp>
            <p:nvSpPr>
              <p:cNvPr id="17436" name="Line 18"/>
              <p:cNvSpPr>
                <a:spLocks noChangeShapeType="1"/>
              </p:cNvSpPr>
              <p:nvPr/>
            </p:nvSpPr>
            <p:spPr bwMode="auto">
              <a:xfrm>
                <a:off x="1776" y="1392"/>
                <a:ext cx="0" cy="86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7" name="Line 19"/>
              <p:cNvSpPr>
                <a:spLocks noChangeShapeType="1"/>
              </p:cNvSpPr>
              <p:nvPr/>
            </p:nvSpPr>
            <p:spPr bwMode="auto">
              <a:xfrm>
                <a:off x="3792" y="1392"/>
                <a:ext cx="0" cy="91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8" name="Line 20"/>
              <p:cNvSpPr>
                <a:spLocks noChangeShapeType="1"/>
              </p:cNvSpPr>
              <p:nvPr/>
            </p:nvSpPr>
            <p:spPr bwMode="auto">
              <a:xfrm>
                <a:off x="1776" y="2640"/>
                <a:ext cx="0" cy="23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39" name="Line 21"/>
              <p:cNvSpPr>
                <a:spLocks noChangeShapeType="1"/>
              </p:cNvSpPr>
              <p:nvPr/>
            </p:nvSpPr>
            <p:spPr bwMode="auto">
              <a:xfrm>
                <a:off x="1776" y="2872"/>
                <a:ext cx="2016" cy="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40" name="Line 22"/>
              <p:cNvSpPr>
                <a:spLocks noChangeShapeType="1"/>
              </p:cNvSpPr>
              <p:nvPr/>
            </p:nvSpPr>
            <p:spPr bwMode="auto">
              <a:xfrm>
                <a:off x="3792" y="2640"/>
                <a:ext cx="0" cy="23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41" name="Text Box 23"/>
              <p:cNvSpPr txBox="1">
                <a:spLocks noChangeArrowheads="1"/>
              </p:cNvSpPr>
              <p:nvPr/>
            </p:nvSpPr>
            <p:spPr bwMode="auto">
              <a:xfrm>
                <a:off x="1296" y="2352"/>
                <a:ext cx="816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宋体" panose="02010600030101010101" pitchFamily="2" charset="-122"/>
                  </a:rPr>
                  <a:t> Is</a:t>
                </a:r>
                <a:endParaRPr lang="en-US" altLang="zh-CN" sz="2400">
                  <a:ea typeface="宋体" panose="02010600030101010101" pitchFamily="2" charset="-122"/>
                </a:endParaRPr>
              </a:p>
            </p:txBody>
          </p:sp>
          <p:sp>
            <p:nvSpPr>
              <p:cNvPr id="17442" name="Text Box 24"/>
              <p:cNvSpPr txBox="1">
                <a:spLocks noChangeArrowheads="1"/>
              </p:cNvSpPr>
              <p:nvPr/>
            </p:nvSpPr>
            <p:spPr bwMode="auto">
              <a:xfrm>
                <a:off x="3888" y="2338"/>
                <a:ext cx="576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宋体" panose="02010600030101010101" pitchFamily="2" charset="-122"/>
                  </a:rPr>
                  <a:t>G</a:t>
                </a:r>
                <a:r>
                  <a:rPr lang="en-US" altLang="zh-CN" sz="2800" b="1" baseline="-25000">
                    <a:ea typeface="宋体" panose="02010600030101010101" pitchFamily="2" charset="-122"/>
                  </a:rPr>
                  <a:t>4</a:t>
                </a:r>
                <a:endParaRPr lang="en-US" altLang="zh-CN" sz="2800" b="1">
                  <a:ea typeface="宋体" panose="02010600030101010101" pitchFamily="2" charset="-122"/>
                </a:endParaRPr>
              </a:p>
            </p:txBody>
          </p:sp>
          <p:sp>
            <p:nvSpPr>
              <p:cNvPr id="17443" name="Rectangle 25"/>
              <p:cNvSpPr>
                <a:spLocks noChangeArrowheads="1"/>
              </p:cNvSpPr>
              <p:nvPr/>
            </p:nvSpPr>
            <p:spPr bwMode="auto">
              <a:xfrm>
                <a:off x="2591" y="1344"/>
                <a:ext cx="336" cy="145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44" name="Line 26"/>
              <p:cNvSpPr>
                <a:spLocks noChangeShapeType="1"/>
              </p:cNvSpPr>
              <p:nvPr/>
            </p:nvSpPr>
            <p:spPr bwMode="auto">
              <a:xfrm>
                <a:off x="2928" y="1392"/>
                <a:ext cx="8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45" name="Line 27"/>
              <p:cNvSpPr>
                <a:spLocks noChangeShapeType="1"/>
              </p:cNvSpPr>
              <p:nvPr/>
            </p:nvSpPr>
            <p:spPr bwMode="auto">
              <a:xfrm flipH="1">
                <a:off x="1776" y="1392"/>
                <a:ext cx="816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46" name="Oval 28"/>
              <p:cNvSpPr>
                <a:spLocks noChangeArrowheads="1"/>
              </p:cNvSpPr>
              <p:nvPr/>
            </p:nvSpPr>
            <p:spPr bwMode="auto">
              <a:xfrm>
                <a:off x="1728" y="2016"/>
                <a:ext cx="96" cy="7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47" name="Oval 29"/>
              <p:cNvSpPr>
                <a:spLocks noChangeArrowheads="1"/>
              </p:cNvSpPr>
              <p:nvPr/>
            </p:nvSpPr>
            <p:spPr bwMode="auto">
              <a:xfrm>
                <a:off x="3744" y="2016"/>
                <a:ext cx="96" cy="7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7448" name="Group 30"/>
              <p:cNvGrpSpPr/>
              <p:nvPr/>
            </p:nvGrpSpPr>
            <p:grpSpPr bwMode="auto">
              <a:xfrm>
                <a:off x="1632" y="2350"/>
                <a:ext cx="288" cy="288"/>
                <a:chOff x="1344" y="3648"/>
                <a:chExt cx="288" cy="288"/>
              </a:xfrm>
            </p:grpSpPr>
            <p:sp>
              <p:nvSpPr>
                <p:cNvPr id="17455" name="Line 31"/>
                <p:cNvSpPr>
                  <a:spLocks noChangeShapeType="1"/>
                </p:cNvSpPr>
                <p:nvPr/>
              </p:nvSpPr>
              <p:spPr bwMode="auto">
                <a:xfrm>
                  <a:off x="1344" y="3792"/>
                  <a:ext cx="192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456" name="Oval 32"/>
                <p:cNvSpPr>
                  <a:spLocks noChangeArrowheads="1"/>
                </p:cNvSpPr>
                <p:nvPr/>
              </p:nvSpPr>
              <p:spPr bwMode="auto">
                <a:xfrm>
                  <a:off x="1344" y="3648"/>
                  <a:ext cx="288" cy="288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457" name="Line 33"/>
                <p:cNvSpPr>
                  <a:spLocks noChangeShapeType="1"/>
                </p:cNvSpPr>
                <p:nvPr/>
              </p:nvSpPr>
              <p:spPr bwMode="auto">
                <a:xfrm>
                  <a:off x="1344" y="3792"/>
                  <a:ext cx="288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7449" name="Line 34"/>
              <p:cNvSpPr>
                <a:spLocks noChangeShapeType="1"/>
              </p:cNvSpPr>
              <p:nvPr/>
            </p:nvSpPr>
            <p:spPr bwMode="auto">
              <a:xfrm rot="-5209211">
                <a:off x="1633" y="2207"/>
                <a:ext cx="288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50" name="Rectangle 35"/>
              <p:cNvSpPr>
                <a:spLocks noChangeArrowheads="1"/>
              </p:cNvSpPr>
              <p:nvPr/>
            </p:nvSpPr>
            <p:spPr bwMode="auto">
              <a:xfrm rot="5400000">
                <a:off x="3624" y="2376"/>
                <a:ext cx="336" cy="192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451" name="Text Box 36"/>
              <p:cNvSpPr txBox="1">
                <a:spLocks noChangeArrowheads="1"/>
              </p:cNvSpPr>
              <p:nvPr/>
            </p:nvSpPr>
            <p:spPr bwMode="auto">
              <a:xfrm>
                <a:off x="2592" y="1440"/>
                <a:ext cx="816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宋体" panose="02010600030101010101" pitchFamily="2" charset="-122"/>
                  </a:rPr>
                  <a:t>G</a:t>
                </a:r>
                <a:r>
                  <a:rPr lang="en-US" altLang="zh-CN" sz="3200" b="1" baseline="-25000">
                    <a:ea typeface="宋体" panose="02010600030101010101" pitchFamily="2" charset="-122"/>
                  </a:rPr>
                  <a:t>5</a:t>
                </a:r>
                <a:endParaRPr lang="en-US" altLang="zh-CN" sz="3200" b="1">
                  <a:ea typeface="宋体" panose="02010600030101010101" pitchFamily="2" charset="-122"/>
                </a:endParaRPr>
              </a:p>
            </p:txBody>
          </p:sp>
          <p:sp>
            <p:nvSpPr>
              <p:cNvPr id="17452" name="Text Box 37"/>
              <p:cNvSpPr txBox="1">
                <a:spLocks noChangeArrowheads="1"/>
              </p:cNvSpPr>
              <p:nvPr/>
            </p:nvSpPr>
            <p:spPr bwMode="auto">
              <a:xfrm>
                <a:off x="1536" y="1632"/>
                <a:ext cx="480" cy="44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4000">
                    <a:solidFill>
                      <a:srgbClr val="FF0000"/>
                    </a:solidFill>
                    <a:ea typeface="宋体" panose="02010600030101010101" pitchFamily="2" charset="-122"/>
                  </a:rPr>
                  <a:t>1</a:t>
                </a:r>
                <a:endParaRPr lang="en-US" altLang="zh-CN" sz="2400">
                  <a:ea typeface="宋体" panose="02010600030101010101" pitchFamily="2" charset="-122"/>
                </a:endParaRPr>
              </a:p>
            </p:txBody>
          </p:sp>
          <p:sp>
            <p:nvSpPr>
              <p:cNvPr id="17453" name="Text Box 38"/>
              <p:cNvSpPr txBox="1">
                <a:spLocks noChangeArrowheads="1"/>
              </p:cNvSpPr>
              <p:nvPr/>
            </p:nvSpPr>
            <p:spPr bwMode="auto">
              <a:xfrm>
                <a:off x="3792" y="1632"/>
                <a:ext cx="528" cy="44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4000">
                    <a:solidFill>
                      <a:srgbClr val="FF0000"/>
                    </a:solidFill>
                    <a:ea typeface="宋体" panose="02010600030101010101" pitchFamily="2" charset="-122"/>
                  </a:rPr>
                  <a:t>3</a:t>
                </a:r>
              </a:p>
            </p:txBody>
          </p:sp>
          <p:sp>
            <p:nvSpPr>
              <p:cNvPr id="17454" name="Line 39"/>
              <p:cNvSpPr>
                <a:spLocks noChangeShapeType="1"/>
              </p:cNvSpPr>
              <p:nvPr/>
            </p:nvSpPr>
            <p:spPr bwMode="auto">
              <a:xfrm>
                <a:off x="2784" y="2640"/>
                <a:ext cx="0" cy="48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7421" name="Text Box 45"/>
            <p:cNvSpPr txBox="1">
              <a:spLocks noChangeArrowheads="1"/>
            </p:cNvSpPr>
            <p:nvPr/>
          </p:nvSpPr>
          <p:spPr bwMode="auto">
            <a:xfrm>
              <a:off x="4032" y="3408"/>
              <a:ext cx="480" cy="442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40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4</a:t>
              </a:r>
              <a:endParaRPr lang="en-US" altLang="zh-CN" sz="4000" b="1">
                <a:solidFill>
                  <a:schemeClr val="hlink"/>
                </a:solidFill>
                <a:ea typeface="楷体_GB2312" panose="02010609030101010101" pitchFamily="49" charset="-122"/>
              </a:endParaRPr>
            </a:p>
          </p:txBody>
        </p:sp>
      </p:grpSp>
      <p:sp>
        <p:nvSpPr>
          <p:cNvPr id="69678" name="Text Box 46"/>
          <p:cNvSpPr txBox="1">
            <a:spLocks noChangeArrowheads="1"/>
          </p:cNvSpPr>
          <p:nvPr/>
        </p:nvSpPr>
        <p:spPr bwMode="auto">
          <a:xfrm>
            <a:off x="6324600" y="5410200"/>
            <a:ext cx="762000" cy="701675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000" b="1">
                <a:solidFill>
                  <a:srgbClr val="00FF00"/>
                </a:solidFill>
                <a:ea typeface="楷体_GB2312" panose="02010609030101010101" pitchFamily="49" charset="-122"/>
              </a:rPr>
              <a:t>4</a:t>
            </a:r>
            <a:endParaRPr lang="en-US" altLang="zh-CN" sz="4000" b="1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69695" name="Text Box 63"/>
          <p:cNvSpPr txBox="1">
            <a:spLocks noChangeArrowheads="1"/>
          </p:cNvSpPr>
          <p:nvPr/>
        </p:nvSpPr>
        <p:spPr bwMode="auto">
          <a:xfrm>
            <a:off x="228600" y="5094288"/>
            <a:ext cx="4419600" cy="155416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   </a:t>
            </a:r>
            <a:r>
              <a:rPr lang="zh-CN" altLang="en-US" sz="3200">
                <a:ea typeface="楷体_GB2312" panose="02010609030101010101" pitchFamily="49" charset="-122"/>
              </a:rPr>
              <a:t>其余的每一个节点到参考点的电压降为这个节点的节点电压。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69696" name="Text Box 64"/>
          <p:cNvSpPr txBox="1">
            <a:spLocks noChangeArrowheads="1"/>
          </p:cNvSpPr>
          <p:nvPr/>
        </p:nvSpPr>
        <p:spPr bwMode="auto">
          <a:xfrm>
            <a:off x="4762500" y="3529013"/>
            <a:ext cx="4152900" cy="762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400">
                <a:solidFill>
                  <a:srgbClr val="FFFF00"/>
                </a:solidFill>
                <a:ea typeface="宋体" panose="02010600030101010101" pitchFamily="2" charset="-122"/>
              </a:rPr>
              <a:t>1           2           3</a:t>
            </a:r>
          </a:p>
        </p:txBody>
      </p:sp>
      <p:sp>
        <p:nvSpPr>
          <p:cNvPr id="69697" name="Text Box 65"/>
          <p:cNvSpPr txBox="1">
            <a:spLocks noChangeArrowheads="1"/>
          </p:cNvSpPr>
          <p:nvPr/>
        </p:nvSpPr>
        <p:spPr bwMode="auto">
          <a:xfrm>
            <a:off x="4762500" y="3529013"/>
            <a:ext cx="4152900" cy="762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400">
                <a:solidFill>
                  <a:srgbClr val="FFFF00"/>
                </a:solidFill>
                <a:ea typeface="宋体" panose="02010600030101010101" pitchFamily="2" charset="-122"/>
              </a:rPr>
              <a:t>1           2           3</a:t>
            </a:r>
          </a:p>
        </p:txBody>
      </p:sp>
      <p:sp>
        <p:nvSpPr>
          <p:cNvPr id="69698" name="Text Box 66"/>
          <p:cNvSpPr txBox="1">
            <a:spLocks noChangeArrowheads="1"/>
          </p:cNvSpPr>
          <p:nvPr/>
        </p:nvSpPr>
        <p:spPr bwMode="auto">
          <a:xfrm>
            <a:off x="6343650" y="5410200"/>
            <a:ext cx="762000" cy="701675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000" b="1">
                <a:solidFill>
                  <a:srgbClr val="00FF00"/>
                </a:solidFill>
                <a:ea typeface="楷体_GB2312" panose="02010609030101010101" pitchFamily="49" charset="-122"/>
              </a:rPr>
              <a:t>4</a:t>
            </a:r>
            <a:endParaRPr lang="en-US" altLang="zh-CN" sz="4000" b="1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96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96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69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3" dur="500"/>
                                        <p:tgtEl>
                                          <p:spTgt spid="69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69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96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96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3" presetClass="entr" presetSubtype="32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9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9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9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96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96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3" presetClass="entr" presetSubtype="3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96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96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34" grpId="0" autoUpdateAnimBg="0"/>
      <p:bldP spid="69673" grpId="0" autoUpdateAnimBg="0"/>
      <p:bldP spid="69675" grpId="0" autoUpdateAnimBg="0"/>
      <p:bldP spid="69676" grpId="0" autoUpdateAnimBg="0"/>
      <p:bldP spid="69678" grpId="0" autoUpdateAnimBg="0"/>
      <p:bldP spid="69695" grpId="0" autoUpdateAnimBg="0"/>
      <p:bldP spid="69696" grpId="0" autoUpdateAnimBg="0"/>
      <p:bldP spid="69697" grpId="0" autoUpdateAnimBg="0"/>
      <p:bldP spid="69698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342900" y="-76200"/>
            <a:ext cx="3048000" cy="1143000"/>
          </a:xfrm>
        </p:spPr>
        <p:txBody>
          <a:bodyPr/>
          <a:lstStyle/>
          <a:p>
            <a:pPr algn="l" eaLnBrk="1" hangingPunct="1"/>
            <a:r>
              <a:rPr kumimoji="1"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2.</a:t>
            </a:r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推导方程</a:t>
            </a:r>
          </a:p>
        </p:txBody>
      </p:sp>
      <p:sp>
        <p:nvSpPr>
          <p:cNvPr id="1282052" name="Text Box 4"/>
          <p:cNvSpPr txBox="1">
            <a:spLocks noChangeArrowheads="1"/>
          </p:cNvSpPr>
          <p:nvPr/>
        </p:nvSpPr>
        <p:spPr bwMode="auto">
          <a:xfrm>
            <a:off x="609600" y="944563"/>
            <a:ext cx="31242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(1) </a:t>
            </a:r>
            <a:r>
              <a:rPr lang="zh-CN" altLang="en-US" sz="3200">
                <a:ea typeface="楷体_GB2312" panose="02010609030101010101" pitchFamily="49" charset="-122"/>
              </a:rPr>
              <a:t>根据</a:t>
            </a:r>
            <a:r>
              <a:rPr lang="en-US" altLang="zh-CN" sz="3200">
                <a:ea typeface="楷体_GB2312" panose="02010609030101010101" pitchFamily="49" charset="-122"/>
              </a:rPr>
              <a:t>KCL</a:t>
            </a:r>
            <a:r>
              <a:rPr lang="zh-CN" altLang="en-US" sz="3200">
                <a:ea typeface="楷体_GB2312" panose="02010609030101010101" pitchFamily="49" charset="-122"/>
              </a:rPr>
              <a:t>：</a:t>
            </a:r>
          </a:p>
        </p:txBody>
      </p:sp>
      <p:grpSp>
        <p:nvGrpSpPr>
          <p:cNvPr id="2" name="Group 5"/>
          <p:cNvGrpSpPr/>
          <p:nvPr/>
        </p:nvGrpSpPr>
        <p:grpSpPr bwMode="auto">
          <a:xfrm>
            <a:off x="4114800" y="609600"/>
            <a:ext cx="5029200" cy="2987675"/>
            <a:chOff x="2592" y="1104"/>
            <a:chExt cx="3168" cy="1882"/>
          </a:xfrm>
        </p:grpSpPr>
        <p:sp>
          <p:nvSpPr>
            <p:cNvPr id="18448" name="Text Box 6"/>
            <p:cNvSpPr txBox="1">
              <a:spLocks noChangeArrowheads="1"/>
            </p:cNvSpPr>
            <p:nvPr/>
          </p:nvSpPr>
          <p:spPr bwMode="auto">
            <a:xfrm>
              <a:off x="3936" y="1392"/>
              <a:ext cx="528" cy="44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4000">
                  <a:solidFill>
                    <a:srgbClr val="FF0000"/>
                  </a:solidFill>
                  <a:ea typeface="宋体" panose="02010600030101010101" pitchFamily="2" charset="-122"/>
                </a:rPr>
                <a:t>2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8449" name="Rectangle 7"/>
            <p:cNvSpPr>
              <a:spLocks noChangeArrowheads="1"/>
            </p:cNvSpPr>
            <p:nvPr/>
          </p:nvSpPr>
          <p:spPr bwMode="auto">
            <a:xfrm>
              <a:off x="3456" y="1755"/>
              <a:ext cx="336" cy="15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0" name="Rectangle 8"/>
            <p:cNvSpPr>
              <a:spLocks noChangeArrowheads="1"/>
            </p:cNvSpPr>
            <p:nvPr/>
          </p:nvSpPr>
          <p:spPr bwMode="auto">
            <a:xfrm rot="5400000">
              <a:off x="3912" y="2136"/>
              <a:ext cx="336" cy="19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1" name="Rectangle 9"/>
            <p:cNvSpPr>
              <a:spLocks noChangeArrowheads="1"/>
            </p:cNvSpPr>
            <p:nvPr/>
          </p:nvSpPr>
          <p:spPr bwMode="auto">
            <a:xfrm>
              <a:off x="4320" y="1755"/>
              <a:ext cx="336" cy="15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2" name="Line 10"/>
            <p:cNvSpPr>
              <a:spLocks noChangeShapeType="1"/>
            </p:cNvSpPr>
            <p:nvPr/>
          </p:nvSpPr>
          <p:spPr bwMode="auto">
            <a:xfrm>
              <a:off x="3792" y="1831"/>
              <a:ext cx="52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3" name="Line 11"/>
            <p:cNvSpPr>
              <a:spLocks noChangeShapeType="1"/>
            </p:cNvSpPr>
            <p:nvPr/>
          </p:nvSpPr>
          <p:spPr bwMode="auto">
            <a:xfrm flipV="1">
              <a:off x="4080" y="1831"/>
              <a:ext cx="0" cy="22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4" name="Line 12"/>
            <p:cNvSpPr>
              <a:spLocks noChangeShapeType="1"/>
            </p:cNvSpPr>
            <p:nvPr/>
          </p:nvSpPr>
          <p:spPr bwMode="auto">
            <a:xfrm>
              <a:off x="4656" y="1831"/>
              <a:ext cx="38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5" name="Line 13"/>
            <p:cNvSpPr>
              <a:spLocks noChangeShapeType="1"/>
            </p:cNvSpPr>
            <p:nvPr/>
          </p:nvSpPr>
          <p:spPr bwMode="auto">
            <a:xfrm>
              <a:off x="3072" y="1831"/>
              <a:ext cx="38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6" name="Oval 14"/>
            <p:cNvSpPr>
              <a:spLocks noChangeArrowheads="1"/>
            </p:cNvSpPr>
            <p:nvPr/>
          </p:nvSpPr>
          <p:spPr bwMode="auto">
            <a:xfrm>
              <a:off x="4032" y="2593"/>
              <a:ext cx="96" cy="77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7" name="Oval 15"/>
            <p:cNvSpPr>
              <a:spLocks noChangeArrowheads="1"/>
            </p:cNvSpPr>
            <p:nvPr/>
          </p:nvSpPr>
          <p:spPr bwMode="auto">
            <a:xfrm>
              <a:off x="4032" y="1793"/>
              <a:ext cx="96" cy="7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8" name="Line 16"/>
            <p:cNvSpPr>
              <a:spLocks noChangeShapeType="1"/>
            </p:cNvSpPr>
            <p:nvPr/>
          </p:nvSpPr>
          <p:spPr bwMode="auto">
            <a:xfrm>
              <a:off x="3984" y="2880"/>
              <a:ext cx="1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59" name="Text Box 17"/>
            <p:cNvSpPr txBox="1">
              <a:spLocks noChangeArrowheads="1"/>
            </p:cNvSpPr>
            <p:nvPr/>
          </p:nvSpPr>
          <p:spPr bwMode="auto">
            <a:xfrm>
              <a:off x="4176" y="2136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3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8460" name="Text Box 18"/>
            <p:cNvSpPr txBox="1">
              <a:spLocks noChangeArrowheads="1"/>
            </p:cNvSpPr>
            <p:nvPr/>
          </p:nvSpPr>
          <p:spPr bwMode="auto">
            <a:xfrm>
              <a:off x="4416" y="1870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2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8461" name="Text Box 19"/>
            <p:cNvSpPr txBox="1">
              <a:spLocks noChangeArrowheads="1"/>
            </p:cNvSpPr>
            <p:nvPr/>
          </p:nvSpPr>
          <p:spPr bwMode="auto">
            <a:xfrm>
              <a:off x="3456" y="1870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8462" name="Line 20"/>
            <p:cNvSpPr>
              <a:spLocks noChangeShapeType="1"/>
            </p:cNvSpPr>
            <p:nvPr/>
          </p:nvSpPr>
          <p:spPr bwMode="auto">
            <a:xfrm>
              <a:off x="3072" y="1152"/>
              <a:ext cx="0" cy="86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63" name="Line 21"/>
            <p:cNvSpPr>
              <a:spLocks noChangeShapeType="1"/>
            </p:cNvSpPr>
            <p:nvPr/>
          </p:nvSpPr>
          <p:spPr bwMode="auto">
            <a:xfrm>
              <a:off x="5088" y="1152"/>
              <a:ext cx="0" cy="91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64" name="Line 22"/>
            <p:cNvSpPr>
              <a:spLocks noChangeShapeType="1"/>
            </p:cNvSpPr>
            <p:nvPr/>
          </p:nvSpPr>
          <p:spPr bwMode="auto">
            <a:xfrm>
              <a:off x="3072" y="2400"/>
              <a:ext cx="0" cy="2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65" name="Line 23"/>
            <p:cNvSpPr>
              <a:spLocks noChangeShapeType="1"/>
            </p:cNvSpPr>
            <p:nvPr/>
          </p:nvSpPr>
          <p:spPr bwMode="auto">
            <a:xfrm>
              <a:off x="3072" y="2632"/>
              <a:ext cx="2016" cy="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66" name="Line 24"/>
            <p:cNvSpPr>
              <a:spLocks noChangeShapeType="1"/>
            </p:cNvSpPr>
            <p:nvPr/>
          </p:nvSpPr>
          <p:spPr bwMode="auto">
            <a:xfrm>
              <a:off x="5088" y="2400"/>
              <a:ext cx="0" cy="2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67" name="Text Box 25"/>
            <p:cNvSpPr txBox="1">
              <a:spLocks noChangeArrowheads="1"/>
            </p:cNvSpPr>
            <p:nvPr/>
          </p:nvSpPr>
          <p:spPr bwMode="auto">
            <a:xfrm>
              <a:off x="2592" y="2112"/>
              <a:ext cx="816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Is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8468" name="Text Box 26"/>
            <p:cNvSpPr txBox="1">
              <a:spLocks noChangeArrowheads="1"/>
            </p:cNvSpPr>
            <p:nvPr/>
          </p:nvSpPr>
          <p:spPr bwMode="auto">
            <a:xfrm>
              <a:off x="5184" y="2098"/>
              <a:ext cx="576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G</a:t>
              </a:r>
              <a:r>
                <a:rPr lang="en-US" altLang="zh-CN" sz="2800" b="1" baseline="-25000">
                  <a:ea typeface="宋体" panose="02010600030101010101" pitchFamily="2" charset="-122"/>
                </a:rPr>
                <a:t>4</a:t>
              </a:r>
              <a:endParaRPr lang="en-US" altLang="zh-CN" sz="2800" b="1">
                <a:ea typeface="宋体" panose="02010600030101010101" pitchFamily="2" charset="-122"/>
              </a:endParaRPr>
            </a:p>
          </p:txBody>
        </p:sp>
        <p:sp>
          <p:nvSpPr>
            <p:cNvPr id="18469" name="Rectangle 27"/>
            <p:cNvSpPr>
              <a:spLocks noChangeArrowheads="1"/>
            </p:cNvSpPr>
            <p:nvPr/>
          </p:nvSpPr>
          <p:spPr bwMode="auto">
            <a:xfrm>
              <a:off x="3887" y="1104"/>
              <a:ext cx="336" cy="145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0" name="Line 28"/>
            <p:cNvSpPr>
              <a:spLocks noChangeShapeType="1"/>
            </p:cNvSpPr>
            <p:nvPr/>
          </p:nvSpPr>
          <p:spPr bwMode="auto">
            <a:xfrm>
              <a:off x="4224" y="1152"/>
              <a:ext cx="86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1" name="Line 29"/>
            <p:cNvSpPr>
              <a:spLocks noChangeShapeType="1"/>
            </p:cNvSpPr>
            <p:nvPr/>
          </p:nvSpPr>
          <p:spPr bwMode="auto">
            <a:xfrm flipH="1">
              <a:off x="3072" y="1152"/>
              <a:ext cx="81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2" name="Oval 30"/>
            <p:cNvSpPr>
              <a:spLocks noChangeArrowheads="1"/>
            </p:cNvSpPr>
            <p:nvPr/>
          </p:nvSpPr>
          <p:spPr bwMode="auto">
            <a:xfrm>
              <a:off x="3024" y="1776"/>
              <a:ext cx="96" cy="7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3" name="Oval 31"/>
            <p:cNvSpPr>
              <a:spLocks noChangeArrowheads="1"/>
            </p:cNvSpPr>
            <p:nvPr/>
          </p:nvSpPr>
          <p:spPr bwMode="auto">
            <a:xfrm>
              <a:off x="5040" y="1776"/>
              <a:ext cx="96" cy="7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4" name="Line 32"/>
            <p:cNvSpPr>
              <a:spLocks noChangeShapeType="1"/>
            </p:cNvSpPr>
            <p:nvPr/>
          </p:nvSpPr>
          <p:spPr bwMode="auto">
            <a:xfrm>
              <a:off x="2928" y="2254"/>
              <a:ext cx="1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5" name="Oval 33"/>
            <p:cNvSpPr>
              <a:spLocks noChangeArrowheads="1"/>
            </p:cNvSpPr>
            <p:nvPr/>
          </p:nvSpPr>
          <p:spPr bwMode="auto">
            <a:xfrm>
              <a:off x="2928" y="2110"/>
              <a:ext cx="288" cy="28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6" name="Line 34"/>
            <p:cNvSpPr>
              <a:spLocks noChangeShapeType="1"/>
            </p:cNvSpPr>
            <p:nvPr/>
          </p:nvSpPr>
          <p:spPr bwMode="auto">
            <a:xfrm>
              <a:off x="2928" y="2254"/>
              <a:ext cx="2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7" name="Line 35"/>
            <p:cNvSpPr>
              <a:spLocks noChangeShapeType="1"/>
            </p:cNvSpPr>
            <p:nvPr/>
          </p:nvSpPr>
          <p:spPr bwMode="auto">
            <a:xfrm rot="-5209211">
              <a:off x="2929" y="1967"/>
              <a:ext cx="288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8" name="Rectangle 36"/>
            <p:cNvSpPr>
              <a:spLocks noChangeArrowheads="1"/>
            </p:cNvSpPr>
            <p:nvPr/>
          </p:nvSpPr>
          <p:spPr bwMode="auto">
            <a:xfrm rot="5400000">
              <a:off x="4920" y="2136"/>
              <a:ext cx="336" cy="19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79" name="Text Box 37"/>
            <p:cNvSpPr txBox="1">
              <a:spLocks noChangeArrowheads="1"/>
            </p:cNvSpPr>
            <p:nvPr/>
          </p:nvSpPr>
          <p:spPr bwMode="auto">
            <a:xfrm>
              <a:off x="3888" y="1200"/>
              <a:ext cx="816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5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8480" name="Text Box 38"/>
            <p:cNvSpPr txBox="1">
              <a:spLocks noChangeArrowheads="1"/>
            </p:cNvSpPr>
            <p:nvPr/>
          </p:nvSpPr>
          <p:spPr bwMode="auto">
            <a:xfrm>
              <a:off x="2832" y="1392"/>
              <a:ext cx="480" cy="44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4000">
                  <a:solidFill>
                    <a:srgbClr val="FF0000"/>
                  </a:solidFill>
                  <a:ea typeface="宋体" panose="02010600030101010101" pitchFamily="2" charset="-122"/>
                </a:rPr>
                <a:t>1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8481" name="Text Box 39"/>
            <p:cNvSpPr txBox="1">
              <a:spLocks noChangeArrowheads="1"/>
            </p:cNvSpPr>
            <p:nvPr/>
          </p:nvSpPr>
          <p:spPr bwMode="auto">
            <a:xfrm>
              <a:off x="5088" y="1392"/>
              <a:ext cx="528" cy="44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4000">
                  <a:solidFill>
                    <a:srgbClr val="FF0000"/>
                  </a:solidFill>
                  <a:ea typeface="宋体" panose="02010600030101010101" pitchFamily="2" charset="-122"/>
                </a:rPr>
                <a:t>3</a:t>
              </a:r>
            </a:p>
          </p:txBody>
        </p:sp>
        <p:sp>
          <p:nvSpPr>
            <p:cNvPr id="18482" name="Line 40"/>
            <p:cNvSpPr>
              <a:spLocks noChangeShapeType="1"/>
            </p:cNvSpPr>
            <p:nvPr/>
          </p:nvSpPr>
          <p:spPr bwMode="auto">
            <a:xfrm>
              <a:off x="4080" y="2400"/>
              <a:ext cx="0" cy="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83" name="Text Box 41"/>
            <p:cNvSpPr txBox="1">
              <a:spLocks noChangeArrowheads="1"/>
            </p:cNvSpPr>
            <p:nvPr/>
          </p:nvSpPr>
          <p:spPr bwMode="auto">
            <a:xfrm>
              <a:off x="4128" y="2544"/>
              <a:ext cx="480" cy="442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4000" b="1">
                  <a:ea typeface="楷体_GB2312" panose="02010609030101010101" pitchFamily="49" charset="-122"/>
                </a:rPr>
                <a:t>0</a:t>
              </a:r>
              <a:endParaRPr lang="en-US" altLang="zh-CN" sz="4000" b="1">
                <a:solidFill>
                  <a:schemeClr val="hlink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8484" name="Text Box 42"/>
            <p:cNvSpPr txBox="1">
              <a:spLocks noChangeArrowheads="1"/>
            </p:cNvSpPr>
            <p:nvPr/>
          </p:nvSpPr>
          <p:spPr bwMode="auto">
            <a:xfrm>
              <a:off x="3120" y="1488"/>
              <a:ext cx="576" cy="327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solidFill>
                    <a:schemeClr val="tx2"/>
                  </a:solidFill>
                  <a:ea typeface="楷体_GB2312" panose="02010609030101010101" pitchFamily="49" charset="-122"/>
                </a:rPr>
                <a:t>I</a:t>
              </a:r>
              <a:r>
                <a:rPr lang="en-US" altLang="zh-CN" sz="2800" b="1" baseline="-25000">
                  <a:solidFill>
                    <a:schemeClr val="tx2"/>
                  </a:solidFill>
                  <a:ea typeface="楷体_GB2312" panose="02010609030101010101" pitchFamily="49" charset="-122"/>
                </a:rPr>
                <a:t>1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18485" name="Text Box 43"/>
            <p:cNvSpPr txBox="1">
              <a:spLocks noChangeArrowheads="1"/>
            </p:cNvSpPr>
            <p:nvPr/>
          </p:nvSpPr>
          <p:spPr bwMode="auto">
            <a:xfrm>
              <a:off x="4656" y="1440"/>
              <a:ext cx="432" cy="327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solidFill>
                    <a:schemeClr val="tx2"/>
                  </a:solidFill>
                  <a:ea typeface="楷体_GB2312" panose="02010609030101010101" pitchFamily="49" charset="-122"/>
                </a:rPr>
                <a:t>I</a:t>
              </a:r>
              <a:r>
                <a:rPr lang="en-US" altLang="zh-CN" sz="2800" b="1" baseline="-25000">
                  <a:solidFill>
                    <a:schemeClr val="tx2"/>
                  </a:solidFill>
                  <a:ea typeface="楷体_GB2312" panose="02010609030101010101" pitchFamily="49" charset="-122"/>
                </a:rPr>
                <a:t>2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18486" name="Text Box 44"/>
            <p:cNvSpPr txBox="1">
              <a:spLocks noChangeArrowheads="1"/>
            </p:cNvSpPr>
            <p:nvPr/>
          </p:nvSpPr>
          <p:spPr bwMode="auto">
            <a:xfrm>
              <a:off x="4128" y="1824"/>
              <a:ext cx="672" cy="327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solidFill>
                    <a:schemeClr val="tx2"/>
                  </a:solidFill>
                  <a:ea typeface="楷体_GB2312" panose="02010609030101010101" pitchFamily="49" charset="-122"/>
                </a:rPr>
                <a:t>I</a:t>
              </a:r>
              <a:r>
                <a:rPr lang="en-US" altLang="zh-CN" sz="2800" b="1" baseline="-25000">
                  <a:solidFill>
                    <a:schemeClr val="tx2"/>
                  </a:solidFill>
                  <a:ea typeface="楷体_GB2312" panose="02010609030101010101" pitchFamily="49" charset="-122"/>
                </a:rPr>
                <a:t>3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18487" name="Text Box 45"/>
            <p:cNvSpPr txBox="1">
              <a:spLocks noChangeArrowheads="1"/>
            </p:cNvSpPr>
            <p:nvPr/>
          </p:nvSpPr>
          <p:spPr bwMode="auto">
            <a:xfrm>
              <a:off x="5136" y="1776"/>
              <a:ext cx="432" cy="327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solidFill>
                    <a:schemeClr val="tx2"/>
                  </a:solidFill>
                  <a:ea typeface="楷体_GB2312" panose="02010609030101010101" pitchFamily="49" charset="-122"/>
                </a:rPr>
                <a:t>I</a:t>
              </a:r>
              <a:r>
                <a:rPr lang="en-US" altLang="zh-CN" sz="2800" b="1" baseline="-25000">
                  <a:solidFill>
                    <a:schemeClr val="tx2"/>
                  </a:solidFill>
                  <a:ea typeface="楷体_GB2312" panose="02010609030101010101" pitchFamily="49" charset="-122"/>
                </a:rPr>
                <a:t>4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18488" name="Text Box 46"/>
            <p:cNvSpPr txBox="1">
              <a:spLocks noChangeArrowheads="1"/>
            </p:cNvSpPr>
            <p:nvPr/>
          </p:nvSpPr>
          <p:spPr bwMode="auto">
            <a:xfrm>
              <a:off x="3504" y="1152"/>
              <a:ext cx="432" cy="327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solidFill>
                    <a:schemeClr val="tx2"/>
                  </a:solidFill>
                  <a:ea typeface="楷体_GB2312" panose="02010609030101010101" pitchFamily="49" charset="-122"/>
                </a:rPr>
                <a:t>I</a:t>
              </a:r>
              <a:r>
                <a:rPr lang="en-US" altLang="zh-CN" sz="2800" b="1" baseline="-25000">
                  <a:solidFill>
                    <a:schemeClr val="tx2"/>
                  </a:solidFill>
                  <a:ea typeface="楷体_GB2312" panose="02010609030101010101" pitchFamily="49" charset="-122"/>
                </a:rPr>
                <a:t>5</a:t>
              </a:r>
              <a:endParaRPr lang="en-US" altLang="zh-CN" sz="2800" b="1">
                <a:solidFill>
                  <a:schemeClr val="tx2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8489" name="Line 47"/>
            <p:cNvSpPr>
              <a:spLocks noChangeShapeType="1"/>
            </p:cNvSpPr>
            <p:nvPr/>
          </p:nvSpPr>
          <p:spPr bwMode="auto">
            <a:xfrm rot="5543079">
              <a:off x="4993" y="1967"/>
              <a:ext cx="192" cy="1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90" name="Line 48"/>
            <p:cNvSpPr>
              <a:spLocks noChangeShapeType="1"/>
            </p:cNvSpPr>
            <p:nvPr/>
          </p:nvSpPr>
          <p:spPr bwMode="auto">
            <a:xfrm>
              <a:off x="3504" y="1152"/>
              <a:ext cx="192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91" name="Line 49"/>
            <p:cNvSpPr>
              <a:spLocks noChangeShapeType="1"/>
            </p:cNvSpPr>
            <p:nvPr/>
          </p:nvSpPr>
          <p:spPr bwMode="auto">
            <a:xfrm>
              <a:off x="4752" y="1824"/>
              <a:ext cx="192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92" name="Line 50"/>
            <p:cNvSpPr>
              <a:spLocks noChangeShapeType="1"/>
            </p:cNvSpPr>
            <p:nvPr/>
          </p:nvSpPr>
          <p:spPr bwMode="auto">
            <a:xfrm>
              <a:off x="3216" y="1824"/>
              <a:ext cx="192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8493" name="Line 51"/>
            <p:cNvSpPr>
              <a:spLocks noChangeShapeType="1"/>
            </p:cNvSpPr>
            <p:nvPr/>
          </p:nvSpPr>
          <p:spPr bwMode="auto">
            <a:xfrm rot="5543079">
              <a:off x="3985" y="1967"/>
              <a:ext cx="192" cy="1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282100" name="Text Box 52"/>
          <p:cNvSpPr txBox="1">
            <a:spLocks noChangeArrowheads="1"/>
          </p:cNvSpPr>
          <p:nvPr/>
        </p:nvSpPr>
        <p:spPr bwMode="auto">
          <a:xfrm>
            <a:off x="304800" y="1524000"/>
            <a:ext cx="4191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1:</a:t>
            </a:r>
            <a:r>
              <a:rPr lang="en-US" altLang="zh-CN" sz="3200" b="1">
                <a:solidFill>
                  <a:srgbClr val="F4002E"/>
                </a:solidFill>
                <a:ea typeface="楷体_GB2312" panose="02010609030101010101" pitchFamily="49" charset="-122"/>
              </a:rPr>
              <a:t> </a:t>
            </a:r>
            <a:r>
              <a:rPr lang="en-US" altLang="zh-CN" sz="3200" b="1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 I</a:t>
            </a:r>
            <a:r>
              <a:rPr lang="en-US" altLang="zh-CN" sz="3200" baseline="-25000">
                <a:ea typeface="楷体_GB2312" panose="02010609030101010101" pitchFamily="49" charset="-122"/>
              </a:rPr>
              <a:t>5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Is = 0</a:t>
            </a:r>
          </a:p>
        </p:txBody>
      </p:sp>
      <p:sp>
        <p:nvSpPr>
          <p:cNvPr id="1282101" name="Text Box 53"/>
          <p:cNvSpPr txBox="1">
            <a:spLocks noChangeArrowheads="1"/>
          </p:cNvSpPr>
          <p:nvPr/>
        </p:nvSpPr>
        <p:spPr bwMode="auto">
          <a:xfrm>
            <a:off x="304800" y="2133600"/>
            <a:ext cx="4343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2:</a:t>
            </a:r>
            <a:r>
              <a:rPr lang="en-US" altLang="zh-CN" sz="3200" b="1">
                <a:solidFill>
                  <a:srgbClr val="F4002E"/>
                </a:solidFill>
                <a:ea typeface="楷体_GB2312" panose="02010609030101010101" pitchFamily="49" charset="-122"/>
              </a:rPr>
              <a:t> </a:t>
            </a:r>
            <a:r>
              <a:rPr lang="en-US" altLang="zh-CN" sz="3200" b="1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+ I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I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ea typeface="楷体_GB2312" panose="02010609030101010101" pitchFamily="49" charset="-122"/>
              </a:rPr>
              <a:t>= 0 </a:t>
            </a:r>
          </a:p>
        </p:txBody>
      </p:sp>
      <p:sp>
        <p:nvSpPr>
          <p:cNvPr id="1282102" name="Text Box 54"/>
          <p:cNvSpPr txBox="1">
            <a:spLocks noChangeArrowheads="1"/>
          </p:cNvSpPr>
          <p:nvPr/>
        </p:nvSpPr>
        <p:spPr bwMode="auto">
          <a:xfrm>
            <a:off x="304800" y="2743200"/>
            <a:ext cx="4114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3:</a:t>
            </a:r>
            <a:r>
              <a:rPr lang="en-US" altLang="zh-CN" sz="3200" b="1">
                <a:ea typeface="楷体_GB2312" panose="02010609030101010101" pitchFamily="49" charset="-122"/>
              </a:rPr>
              <a:t>  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 baseline="-25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I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 baseline="-25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5 </a:t>
            </a:r>
            <a:r>
              <a:rPr lang="en-US" altLang="zh-CN" sz="3200">
                <a:ea typeface="楷体_GB2312" panose="02010609030101010101" pitchFamily="49" charset="-122"/>
              </a:rPr>
              <a:t>= 0</a:t>
            </a:r>
          </a:p>
        </p:txBody>
      </p:sp>
      <p:sp>
        <p:nvSpPr>
          <p:cNvPr id="1282103" name="Text Box 55"/>
          <p:cNvSpPr txBox="1">
            <a:spLocks noChangeArrowheads="1"/>
          </p:cNvSpPr>
          <p:nvPr/>
        </p:nvSpPr>
        <p:spPr bwMode="auto">
          <a:xfrm>
            <a:off x="533400" y="3429000"/>
            <a:ext cx="6477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(2) </a:t>
            </a:r>
            <a:r>
              <a:rPr lang="zh-CN" altLang="en-US" sz="3200">
                <a:ea typeface="楷体_GB2312" panose="02010609030101010101" pitchFamily="49" charset="-122"/>
              </a:rPr>
              <a:t>把支路电流用节点电压表示：</a:t>
            </a:r>
          </a:p>
        </p:txBody>
      </p:sp>
      <p:sp>
        <p:nvSpPr>
          <p:cNvPr id="1282104" name="Text Box 56"/>
          <p:cNvSpPr txBox="1">
            <a:spLocks noChangeArrowheads="1"/>
          </p:cNvSpPr>
          <p:nvPr/>
        </p:nvSpPr>
        <p:spPr bwMode="auto">
          <a:xfrm>
            <a:off x="990600" y="3962400"/>
            <a:ext cx="3657600" cy="51911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1 </a:t>
            </a:r>
            <a:r>
              <a:rPr lang="en-US" altLang="zh-CN" sz="2800">
                <a:ea typeface="楷体_GB2312" panose="02010609030101010101" pitchFamily="49" charset="-122"/>
              </a:rPr>
              <a:t>= G</a:t>
            </a:r>
            <a:r>
              <a:rPr lang="en-US" altLang="zh-CN" sz="28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( U</a:t>
            </a:r>
            <a:r>
              <a:rPr lang="en-US" altLang="zh-CN" sz="2800" baseline="-25000">
                <a:ea typeface="楷体_GB2312" panose="02010609030101010101" pitchFamily="49" charset="-122"/>
              </a:rPr>
              <a:t>1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>
                <a:ea typeface="楷体_GB2312" panose="02010609030101010101" pitchFamily="49" charset="-122"/>
              </a:rPr>
              <a:t> U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>
                <a:ea typeface="楷体_GB2312" panose="02010609030101010101" pitchFamily="49" charset="-122"/>
              </a:rPr>
              <a:t>)</a:t>
            </a:r>
          </a:p>
        </p:txBody>
      </p:sp>
      <p:sp>
        <p:nvSpPr>
          <p:cNvPr id="1282105" name="Text Box 57"/>
          <p:cNvSpPr txBox="1">
            <a:spLocks noChangeArrowheads="1"/>
          </p:cNvSpPr>
          <p:nvPr/>
        </p:nvSpPr>
        <p:spPr bwMode="auto">
          <a:xfrm>
            <a:off x="990600" y="5119688"/>
            <a:ext cx="2057400" cy="519112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>
                <a:ea typeface="楷体_GB2312" panose="02010609030101010101" pitchFamily="49" charset="-122"/>
              </a:rPr>
              <a:t>= G</a:t>
            </a:r>
            <a:r>
              <a:rPr lang="en-US" altLang="zh-CN" sz="2800" baseline="-25000">
                <a:ea typeface="楷体_GB2312" panose="02010609030101010101" pitchFamily="49" charset="-122"/>
              </a:rPr>
              <a:t>3</a:t>
            </a:r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 U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1282106" name="Text Box 58"/>
          <p:cNvSpPr txBox="1">
            <a:spLocks noChangeArrowheads="1"/>
          </p:cNvSpPr>
          <p:nvPr/>
        </p:nvSpPr>
        <p:spPr bwMode="auto">
          <a:xfrm>
            <a:off x="990600" y="5729288"/>
            <a:ext cx="2133600" cy="519112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4 </a:t>
            </a:r>
            <a:r>
              <a:rPr lang="en-US" altLang="zh-CN" sz="2800">
                <a:ea typeface="楷体_GB2312" panose="02010609030101010101" pitchFamily="49" charset="-122"/>
              </a:rPr>
              <a:t>= G</a:t>
            </a:r>
            <a:r>
              <a:rPr lang="en-US" altLang="zh-CN" sz="28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 U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1282107" name="Text Box 59"/>
          <p:cNvSpPr txBox="1">
            <a:spLocks noChangeArrowheads="1"/>
          </p:cNvSpPr>
          <p:nvPr/>
        </p:nvSpPr>
        <p:spPr bwMode="auto">
          <a:xfrm>
            <a:off x="990600" y="4572000"/>
            <a:ext cx="3581400" cy="51911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>
                <a:ea typeface="楷体_GB2312" panose="02010609030101010101" pitchFamily="49" charset="-122"/>
              </a:rPr>
              <a:t>= G</a:t>
            </a:r>
            <a:r>
              <a:rPr lang="en-US" altLang="zh-CN" sz="28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( U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>
                <a:ea typeface="楷体_GB2312" panose="02010609030101010101" pitchFamily="49" charset="-122"/>
              </a:rPr>
              <a:t> U</a:t>
            </a:r>
            <a:r>
              <a:rPr lang="en-US" altLang="zh-CN" sz="2800" baseline="-25000">
                <a:ea typeface="楷体_GB2312" panose="02010609030101010101" pitchFamily="49" charset="-122"/>
              </a:rPr>
              <a:t>3</a:t>
            </a:r>
            <a:r>
              <a:rPr lang="en-US" altLang="zh-CN" sz="2800" b="1" baseline="-25000">
                <a:ea typeface="楷体_GB2312" panose="02010609030101010101" pitchFamily="49" charset="-122"/>
              </a:rPr>
              <a:t> </a:t>
            </a:r>
            <a:r>
              <a:rPr lang="en-US" altLang="zh-CN" sz="2800" b="1">
                <a:ea typeface="楷体_GB2312" panose="02010609030101010101" pitchFamily="49" charset="-122"/>
              </a:rPr>
              <a:t>)</a:t>
            </a:r>
          </a:p>
        </p:txBody>
      </p:sp>
      <p:sp>
        <p:nvSpPr>
          <p:cNvPr id="1282108" name="Text Box 60"/>
          <p:cNvSpPr txBox="1">
            <a:spLocks noChangeArrowheads="1"/>
          </p:cNvSpPr>
          <p:nvPr/>
        </p:nvSpPr>
        <p:spPr bwMode="auto">
          <a:xfrm>
            <a:off x="990600" y="6262688"/>
            <a:ext cx="3810000" cy="519112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5 </a:t>
            </a:r>
            <a:r>
              <a:rPr lang="en-US" altLang="zh-CN" sz="2800">
                <a:ea typeface="楷体_GB2312" panose="02010609030101010101" pitchFamily="49" charset="-122"/>
              </a:rPr>
              <a:t>= G</a:t>
            </a:r>
            <a:r>
              <a:rPr lang="en-US" altLang="zh-CN" sz="2800" baseline="-25000">
                <a:ea typeface="楷体_GB2312" panose="02010609030101010101" pitchFamily="49" charset="-122"/>
              </a:rPr>
              <a:t>5</a:t>
            </a:r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( U</a:t>
            </a:r>
            <a:r>
              <a:rPr lang="en-US" altLang="zh-CN" sz="2800" baseline="-25000">
                <a:ea typeface="楷体_GB2312" panose="02010609030101010101" pitchFamily="49" charset="-122"/>
              </a:rPr>
              <a:t>1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>
                <a:ea typeface="楷体_GB2312" panose="02010609030101010101" pitchFamily="49" charset="-122"/>
              </a:rPr>
              <a:t> U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>
                <a:ea typeface="楷体_GB2312" panose="02010609030101010101" pitchFamily="49" charset="-122"/>
              </a:rPr>
              <a:t>)</a:t>
            </a:r>
          </a:p>
        </p:txBody>
      </p:sp>
      <p:sp>
        <p:nvSpPr>
          <p:cNvPr id="1282109" name="AutoShape 61"/>
          <p:cNvSpPr/>
          <p:nvPr/>
        </p:nvSpPr>
        <p:spPr bwMode="auto">
          <a:xfrm>
            <a:off x="4191000" y="4114800"/>
            <a:ext cx="381000" cy="2667000"/>
          </a:xfrm>
          <a:prstGeom prst="rightBrace">
            <a:avLst>
              <a:gd name="adj1" fmla="val 58333"/>
              <a:gd name="adj2" fmla="val 50000"/>
            </a:avLst>
          </a:prstGeom>
          <a:noFill/>
          <a:ln w="381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82110" name="Text Box 62"/>
          <p:cNvSpPr txBox="1">
            <a:spLocks noChangeArrowheads="1"/>
          </p:cNvSpPr>
          <p:nvPr/>
        </p:nvSpPr>
        <p:spPr bwMode="auto">
          <a:xfrm>
            <a:off x="4953000" y="5181600"/>
            <a:ext cx="1981200" cy="51911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800">
                <a:ea typeface="楷体_GB2312" panose="02010609030101010101" pitchFamily="49" charset="-122"/>
              </a:rPr>
              <a:t>代入上式</a:t>
            </a:r>
            <a:endParaRPr lang="zh-CN" altLang="en-US" sz="3200"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128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3" dur="500"/>
                                        <p:tgtEl>
                                          <p:spTgt spid="1282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1282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3" dur="500"/>
                                        <p:tgtEl>
                                          <p:spTgt spid="1282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282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82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282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82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282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82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282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3" dur="500"/>
                                        <p:tgtEl>
                                          <p:spTgt spid="1282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2050" grpId="0" autoUpdateAnimBg="0"/>
      <p:bldP spid="1282052" grpId="0" autoUpdateAnimBg="0"/>
      <p:bldP spid="1282100" grpId="0" autoUpdateAnimBg="0"/>
      <p:bldP spid="1282101" grpId="0" autoUpdateAnimBg="0"/>
      <p:bldP spid="1282102" grpId="0" autoUpdateAnimBg="0"/>
      <p:bldP spid="1282103" grpId="0" autoUpdateAnimBg="0"/>
      <p:bldP spid="1282104" grpId="0" autoUpdateAnimBg="0"/>
      <p:bldP spid="1282105" grpId="0" autoUpdateAnimBg="0"/>
      <p:bldP spid="1282106" grpId="0" autoUpdateAnimBg="0"/>
      <p:bldP spid="1282107" grpId="0" autoUpdateAnimBg="0"/>
      <p:bldP spid="1282108" grpId="0" autoUpdateAnimBg="0"/>
      <p:bldP spid="1282109" grpId="0" animBg="1"/>
      <p:bldP spid="1282110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41" name="Text Box 49"/>
          <p:cNvSpPr txBox="1">
            <a:spLocks noChangeArrowheads="1"/>
          </p:cNvSpPr>
          <p:nvPr/>
        </p:nvSpPr>
        <p:spPr bwMode="auto">
          <a:xfrm>
            <a:off x="457200" y="0"/>
            <a:ext cx="3048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(3)</a:t>
            </a:r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整理后得：</a:t>
            </a:r>
          </a:p>
        </p:txBody>
      </p:sp>
      <p:grpSp>
        <p:nvGrpSpPr>
          <p:cNvPr id="2" name="Group 145"/>
          <p:cNvGrpSpPr/>
          <p:nvPr/>
        </p:nvGrpSpPr>
        <p:grpSpPr bwMode="auto">
          <a:xfrm>
            <a:off x="5854700" y="222250"/>
            <a:ext cx="3511550" cy="2684463"/>
            <a:chOff x="3648" y="144"/>
            <a:chExt cx="2212" cy="1691"/>
          </a:xfrm>
        </p:grpSpPr>
        <p:sp>
          <p:nvSpPr>
            <p:cNvPr id="19488" name="Text Box 52"/>
            <p:cNvSpPr txBox="1">
              <a:spLocks noChangeArrowheads="1"/>
            </p:cNvSpPr>
            <p:nvPr/>
          </p:nvSpPr>
          <p:spPr bwMode="auto">
            <a:xfrm>
              <a:off x="4522" y="394"/>
              <a:ext cx="400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2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9489" name="Rectangle 53"/>
            <p:cNvSpPr>
              <a:spLocks noChangeArrowheads="1"/>
            </p:cNvSpPr>
            <p:nvPr/>
          </p:nvSpPr>
          <p:spPr bwMode="auto">
            <a:xfrm>
              <a:off x="4159" y="708"/>
              <a:ext cx="254" cy="13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0" name="Rectangle 54"/>
            <p:cNvSpPr>
              <a:spLocks noChangeArrowheads="1"/>
            </p:cNvSpPr>
            <p:nvPr/>
          </p:nvSpPr>
          <p:spPr bwMode="auto">
            <a:xfrm rot="5400000">
              <a:off x="4486" y="1049"/>
              <a:ext cx="292" cy="14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1" name="Rectangle 55"/>
            <p:cNvSpPr>
              <a:spLocks noChangeArrowheads="1"/>
            </p:cNvSpPr>
            <p:nvPr/>
          </p:nvSpPr>
          <p:spPr bwMode="auto">
            <a:xfrm>
              <a:off x="4813" y="708"/>
              <a:ext cx="255" cy="13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2" name="Line 56"/>
            <p:cNvSpPr>
              <a:spLocks noChangeShapeType="1"/>
            </p:cNvSpPr>
            <p:nvPr/>
          </p:nvSpPr>
          <p:spPr bwMode="auto">
            <a:xfrm>
              <a:off x="4413" y="774"/>
              <a:ext cx="4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3" name="Line 57"/>
            <p:cNvSpPr>
              <a:spLocks noChangeShapeType="1"/>
            </p:cNvSpPr>
            <p:nvPr/>
          </p:nvSpPr>
          <p:spPr bwMode="auto">
            <a:xfrm flipV="1">
              <a:off x="4631" y="774"/>
              <a:ext cx="0" cy="19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4" name="Line 58"/>
            <p:cNvSpPr>
              <a:spLocks noChangeShapeType="1"/>
            </p:cNvSpPr>
            <p:nvPr/>
          </p:nvSpPr>
          <p:spPr bwMode="auto">
            <a:xfrm>
              <a:off x="5068" y="774"/>
              <a:ext cx="291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5" name="Line 59"/>
            <p:cNvSpPr>
              <a:spLocks noChangeShapeType="1"/>
            </p:cNvSpPr>
            <p:nvPr/>
          </p:nvSpPr>
          <p:spPr bwMode="auto">
            <a:xfrm>
              <a:off x="3868" y="774"/>
              <a:ext cx="291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6" name="Oval 60"/>
            <p:cNvSpPr>
              <a:spLocks noChangeArrowheads="1"/>
            </p:cNvSpPr>
            <p:nvPr/>
          </p:nvSpPr>
          <p:spPr bwMode="auto">
            <a:xfrm>
              <a:off x="4595" y="1435"/>
              <a:ext cx="73" cy="67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7" name="Oval 61"/>
            <p:cNvSpPr>
              <a:spLocks noChangeArrowheads="1"/>
            </p:cNvSpPr>
            <p:nvPr/>
          </p:nvSpPr>
          <p:spPr bwMode="auto">
            <a:xfrm>
              <a:off x="4595" y="741"/>
              <a:ext cx="73" cy="6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8" name="Line 62"/>
            <p:cNvSpPr>
              <a:spLocks noChangeShapeType="1"/>
            </p:cNvSpPr>
            <p:nvPr/>
          </p:nvSpPr>
          <p:spPr bwMode="auto">
            <a:xfrm>
              <a:off x="4559" y="1684"/>
              <a:ext cx="14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499" name="Text Box 63"/>
            <p:cNvSpPr txBox="1">
              <a:spLocks noChangeArrowheads="1"/>
            </p:cNvSpPr>
            <p:nvPr/>
          </p:nvSpPr>
          <p:spPr bwMode="auto">
            <a:xfrm>
              <a:off x="4704" y="1104"/>
              <a:ext cx="576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3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9500" name="Text Box 64"/>
            <p:cNvSpPr txBox="1">
              <a:spLocks noChangeArrowheads="1"/>
            </p:cNvSpPr>
            <p:nvPr/>
          </p:nvSpPr>
          <p:spPr bwMode="auto">
            <a:xfrm>
              <a:off x="4800" y="816"/>
              <a:ext cx="528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2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9501" name="Text Box 65"/>
            <p:cNvSpPr txBox="1">
              <a:spLocks noChangeArrowheads="1"/>
            </p:cNvSpPr>
            <p:nvPr/>
          </p:nvSpPr>
          <p:spPr bwMode="auto">
            <a:xfrm>
              <a:off x="4080" y="816"/>
              <a:ext cx="480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9502" name="Line 66"/>
            <p:cNvSpPr>
              <a:spLocks noChangeShapeType="1"/>
            </p:cNvSpPr>
            <p:nvPr/>
          </p:nvSpPr>
          <p:spPr bwMode="auto">
            <a:xfrm>
              <a:off x="3868" y="186"/>
              <a:ext cx="0" cy="74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3" name="Line 67"/>
            <p:cNvSpPr>
              <a:spLocks noChangeShapeType="1"/>
            </p:cNvSpPr>
            <p:nvPr/>
          </p:nvSpPr>
          <p:spPr bwMode="auto">
            <a:xfrm>
              <a:off x="5395" y="186"/>
              <a:ext cx="0" cy="79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4" name="Line 68"/>
            <p:cNvSpPr>
              <a:spLocks noChangeShapeType="1"/>
            </p:cNvSpPr>
            <p:nvPr/>
          </p:nvSpPr>
          <p:spPr bwMode="auto">
            <a:xfrm>
              <a:off x="3868" y="1268"/>
              <a:ext cx="0" cy="20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5" name="Line 69"/>
            <p:cNvSpPr>
              <a:spLocks noChangeShapeType="1"/>
            </p:cNvSpPr>
            <p:nvPr/>
          </p:nvSpPr>
          <p:spPr bwMode="auto">
            <a:xfrm>
              <a:off x="3868" y="1469"/>
              <a:ext cx="1527" cy="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6" name="Line 70"/>
            <p:cNvSpPr>
              <a:spLocks noChangeShapeType="1"/>
            </p:cNvSpPr>
            <p:nvPr/>
          </p:nvSpPr>
          <p:spPr bwMode="auto">
            <a:xfrm>
              <a:off x="5395" y="1268"/>
              <a:ext cx="0" cy="20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07" name="Text Box 71"/>
            <p:cNvSpPr txBox="1">
              <a:spLocks noChangeArrowheads="1"/>
            </p:cNvSpPr>
            <p:nvPr/>
          </p:nvSpPr>
          <p:spPr bwMode="auto">
            <a:xfrm>
              <a:off x="3888" y="1104"/>
              <a:ext cx="618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Is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9508" name="Text Box 72"/>
            <p:cNvSpPr txBox="1">
              <a:spLocks noChangeArrowheads="1"/>
            </p:cNvSpPr>
            <p:nvPr/>
          </p:nvSpPr>
          <p:spPr bwMode="auto">
            <a:xfrm>
              <a:off x="5424" y="1006"/>
              <a:ext cx="436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G</a:t>
              </a:r>
              <a:r>
                <a:rPr lang="en-US" altLang="zh-CN" sz="2800" b="1" baseline="-25000">
                  <a:ea typeface="宋体" panose="02010600030101010101" pitchFamily="2" charset="-122"/>
                </a:rPr>
                <a:t>4</a:t>
              </a:r>
              <a:endParaRPr lang="en-US" altLang="zh-CN" sz="2800" b="1">
                <a:ea typeface="宋体" panose="02010600030101010101" pitchFamily="2" charset="-122"/>
              </a:endParaRPr>
            </a:p>
          </p:txBody>
        </p:sp>
        <p:sp>
          <p:nvSpPr>
            <p:cNvPr id="19509" name="Rectangle 73"/>
            <p:cNvSpPr>
              <a:spLocks noChangeArrowheads="1"/>
            </p:cNvSpPr>
            <p:nvPr/>
          </p:nvSpPr>
          <p:spPr bwMode="auto">
            <a:xfrm>
              <a:off x="4485" y="144"/>
              <a:ext cx="255" cy="126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0" name="Line 74"/>
            <p:cNvSpPr>
              <a:spLocks noChangeShapeType="1"/>
            </p:cNvSpPr>
            <p:nvPr/>
          </p:nvSpPr>
          <p:spPr bwMode="auto">
            <a:xfrm>
              <a:off x="4740" y="186"/>
              <a:ext cx="65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1" name="Line 75"/>
            <p:cNvSpPr>
              <a:spLocks noChangeShapeType="1"/>
            </p:cNvSpPr>
            <p:nvPr/>
          </p:nvSpPr>
          <p:spPr bwMode="auto">
            <a:xfrm flipH="1">
              <a:off x="3868" y="186"/>
              <a:ext cx="61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2" name="Oval 76"/>
            <p:cNvSpPr>
              <a:spLocks noChangeArrowheads="1"/>
            </p:cNvSpPr>
            <p:nvPr/>
          </p:nvSpPr>
          <p:spPr bwMode="auto">
            <a:xfrm>
              <a:off x="3831" y="727"/>
              <a:ext cx="73" cy="6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3" name="Oval 77"/>
            <p:cNvSpPr>
              <a:spLocks noChangeArrowheads="1"/>
            </p:cNvSpPr>
            <p:nvPr/>
          </p:nvSpPr>
          <p:spPr bwMode="auto">
            <a:xfrm>
              <a:off x="5359" y="727"/>
              <a:ext cx="72" cy="6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9514" name="Group 78"/>
            <p:cNvGrpSpPr/>
            <p:nvPr/>
          </p:nvGrpSpPr>
          <p:grpSpPr bwMode="auto">
            <a:xfrm>
              <a:off x="3759" y="1016"/>
              <a:ext cx="218" cy="250"/>
              <a:chOff x="1344" y="3648"/>
              <a:chExt cx="288" cy="288"/>
            </a:xfrm>
          </p:grpSpPr>
          <p:sp>
            <p:nvSpPr>
              <p:cNvPr id="19522" name="Line 79"/>
              <p:cNvSpPr>
                <a:spLocks noChangeShapeType="1"/>
              </p:cNvSpPr>
              <p:nvPr/>
            </p:nvSpPr>
            <p:spPr bwMode="auto">
              <a:xfrm>
                <a:off x="1344" y="3792"/>
                <a:ext cx="19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23" name="Oval 80"/>
              <p:cNvSpPr>
                <a:spLocks noChangeArrowheads="1"/>
              </p:cNvSpPr>
              <p:nvPr/>
            </p:nvSpPr>
            <p:spPr bwMode="auto">
              <a:xfrm>
                <a:off x="1344" y="3648"/>
                <a:ext cx="288" cy="28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524" name="Line 81"/>
              <p:cNvSpPr>
                <a:spLocks noChangeShapeType="1"/>
              </p:cNvSpPr>
              <p:nvPr/>
            </p:nvSpPr>
            <p:spPr bwMode="auto">
              <a:xfrm>
                <a:off x="1344" y="3792"/>
                <a:ext cx="28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9515" name="Line 82"/>
            <p:cNvSpPr>
              <a:spLocks noChangeShapeType="1"/>
            </p:cNvSpPr>
            <p:nvPr/>
          </p:nvSpPr>
          <p:spPr bwMode="auto">
            <a:xfrm rot="-5209211">
              <a:off x="3743" y="893"/>
              <a:ext cx="25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6" name="Rectangle 83"/>
            <p:cNvSpPr>
              <a:spLocks noChangeArrowheads="1"/>
            </p:cNvSpPr>
            <p:nvPr/>
          </p:nvSpPr>
          <p:spPr bwMode="auto">
            <a:xfrm rot="5400000">
              <a:off x="5249" y="1049"/>
              <a:ext cx="292" cy="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17" name="Text Box 84"/>
            <p:cNvSpPr txBox="1">
              <a:spLocks noChangeArrowheads="1"/>
            </p:cNvSpPr>
            <p:nvPr/>
          </p:nvSpPr>
          <p:spPr bwMode="auto">
            <a:xfrm>
              <a:off x="4486" y="227"/>
              <a:ext cx="618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5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9518" name="Text Box 85"/>
            <p:cNvSpPr txBox="1">
              <a:spLocks noChangeArrowheads="1"/>
            </p:cNvSpPr>
            <p:nvPr/>
          </p:nvSpPr>
          <p:spPr bwMode="auto">
            <a:xfrm>
              <a:off x="3648" y="384"/>
              <a:ext cx="363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9519" name="Text Box 86"/>
            <p:cNvSpPr txBox="1">
              <a:spLocks noChangeArrowheads="1"/>
            </p:cNvSpPr>
            <p:nvPr/>
          </p:nvSpPr>
          <p:spPr bwMode="auto">
            <a:xfrm>
              <a:off x="5395" y="394"/>
              <a:ext cx="400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3</a:t>
              </a:r>
              <a:endParaRPr lang="en-US" altLang="zh-CN" sz="40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9520" name="Line 87"/>
            <p:cNvSpPr>
              <a:spLocks noChangeShapeType="1"/>
            </p:cNvSpPr>
            <p:nvPr/>
          </p:nvSpPr>
          <p:spPr bwMode="auto">
            <a:xfrm>
              <a:off x="4631" y="1268"/>
              <a:ext cx="0" cy="41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9521" name="Text Box 88"/>
            <p:cNvSpPr txBox="1">
              <a:spLocks noChangeArrowheads="1"/>
            </p:cNvSpPr>
            <p:nvPr/>
          </p:nvSpPr>
          <p:spPr bwMode="auto">
            <a:xfrm>
              <a:off x="4668" y="1393"/>
              <a:ext cx="363" cy="442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4000" b="1">
                  <a:ea typeface="楷体_GB2312" panose="02010609030101010101" pitchFamily="49" charset="-122"/>
                </a:rPr>
                <a:t>0</a:t>
              </a:r>
            </a:p>
          </p:txBody>
        </p:sp>
      </p:grpSp>
      <p:sp>
        <p:nvSpPr>
          <p:cNvPr id="85082" name="Text Box 90"/>
          <p:cNvSpPr txBox="1">
            <a:spLocks noChangeArrowheads="1"/>
          </p:cNvSpPr>
          <p:nvPr/>
        </p:nvSpPr>
        <p:spPr bwMode="auto">
          <a:xfrm>
            <a:off x="381000" y="1219200"/>
            <a:ext cx="5486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(G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>
                <a:ea typeface="楷体_GB2312" panose="02010609030101010101" pitchFamily="49" charset="-122"/>
              </a:rPr>
              <a:t>5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5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r>
              <a:rPr lang="en-US" altLang="zh-CN" sz="3200">
                <a:ea typeface="楷体_GB2312" panose="02010609030101010101" pitchFamily="49" charset="-122"/>
              </a:rPr>
              <a:t>= Is</a:t>
            </a:r>
          </a:p>
        </p:txBody>
      </p:sp>
      <p:sp>
        <p:nvSpPr>
          <p:cNvPr id="85083" name="Text Box 91"/>
          <p:cNvSpPr txBox="1">
            <a:spLocks noChangeArrowheads="1"/>
          </p:cNvSpPr>
          <p:nvPr/>
        </p:nvSpPr>
        <p:spPr bwMode="auto">
          <a:xfrm>
            <a:off x="533400" y="609600"/>
            <a:ext cx="1752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1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endParaRPr lang="zh-CN" altLang="en-US" sz="3200">
              <a:ea typeface="楷体_GB2312" panose="02010609030101010101" pitchFamily="49" charset="-122"/>
            </a:endParaRPr>
          </a:p>
        </p:txBody>
      </p:sp>
      <p:sp>
        <p:nvSpPr>
          <p:cNvPr id="85132" name="Text Box 140"/>
          <p:cNvSpPr txBox="1">
            <a:spLocks noChangeArrowheads="1"/>
          </p:cNvSpPr>
          <p:nvPr/>
        </p:nvSpPr>
        <p:spPr bwMode="auto">
          <a:xfrm>
            <a:off x="533400" y="1828800"/>
            <a:ext cx="1752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2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</a:p>
        </p:txBody>
      </p:sp>
      <p:sp>
        <p:nvSpPr>
          <p:cNvPr id="85133" name="Text Box 141"/>
          <p:cNvSpPr txBox="1">
            <a:spLocks noChangeArrowheads="1"/>
          </p:cNvSpPr>
          <p:nvPr/>
        </p:nvSpPr>
        <p:spPr bwMode="auto">
          <a:xfrm>
            <a:off x="609600" y="2895600"/>
            <a:ext cx="2133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3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r>
              <a:rPr lang="zh-CN" altLang="en-US" sz="3200">
                <a:solidFill>
                  <a:srgbClr val="F4002E"/>
                </a:solidFill>
                <a:ea typeface="楷体_GB2312" panose="02010609030101010101" pitchFamily="49" charset="-122"/>
              </a:rPr>
              <a:t> </a:t>
            </a:r>
          </a:p>
        </p:txBody>
      </p:sp>
      <p:sp>
        <p:nvSpPr>
          <p:cNvPr id="85134" name="Text Box 142"/>
          <p:cNvSpPr txBox="1">
            <a:spLocks noChangeArrowheads="1"/>
          </p:cNvSpPr>
          <p:nvPr/>
        </p:nvSpPr>
        <p:spPr bwMode="auto">
          <a:xfrm>
            <a:off x="304800" y="2286000"/>
            <a:ext cx="61722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1</a:t>
            </a:r>
            <a:r>
              <a:rPr lang="en-US" altLang="zh-CN" sz="3200" dirty="0"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1</a:t>
            </a:r>
            <a:r>
              <a:rPr lang="en-US" altLang="zh-CN" sz="3200" dirty="0">
                <a:ea typeface="楷体_GB2312" panose="02010609030101010101" pitchFamily="49" charset="-122"/>
              </a:rPr>
              <a:t>+ (G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1</a:t>
            </a:r>
            <a:r>
              <a:rPr lang="en-US" altLang="zh-CN" sz="3200" dirty="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2</a:t>
            </a:r>
            <a:r>
              <a:rPr lang="en-US" altLang="zh-CN" sz="3200" dirty="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3</a:t>
            </a:r>
            <a:r>
              <a:rPr lang="en-US" altLang="zh-CN" sz="3200" dirty="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2  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2</a:t>
            </a:r>
            <a:r>
              <a:rPr lang="en-US" altLang="zh-CN" sz="3200" dirty="0"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3 </a:t>
            </a:r>
            <a:r>
              <a:rPr lang="en-US" altLang="zh-CN" sz="3200" dirty="0">
                <a:ea typeface="楷体_GB2312" panose="02010609030101010101" pitchFamily="49" charset="-122"/>
              </a:rPr>
              <a:t>= 0</a:t>
            </a:r>
          </a:p>
        </p:txBody>
      </p:sp>
      <p:sp>
        <p:nvSpPr>
          <p:cNvPr id="85135" name="Text Box 143"/>
          <p:cNvSpPr txBox="1">
            <a:spLocks noChangeArrowheads="1"/>
          </p:cNvSpPr>
          <p:nvPr/>
        </p:nvSpPr>
        <p:spPr bwMode="auto">
          <a:xfrm>
            <a:off x="228600" y="3352800"/>
            <a:ext cx="6400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5</a:t>
            </a:r>
            <a:r>
              <a:rPr lang="en-US" altLang="zh-CN" sz="3200" dirty="0"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1 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2</a:t>
            </a:r>
            <a:r>
              <a:rPr lang="en-US" altLang="zh-CN" sz="3200" dirty="0"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2 </a:t>
            </a:r>
            <a:r>
              <a:rPr lang="en-US" altLang="zh-CN" sz="3200" dirty="0">
                <a:ea typeface="楷体_GB2312" panose="02010609030101010101" pitchFamily="49" charset="-122"/>
              </a:rPr>
              <a:t>+ (G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2</a:t>
            </a:r>
            <a:r>
              <a:rPr lang="en-US" altLang="zh-CN" sz="3200" dirty="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4</a:t>
            </a:r>
            <a:r>
              <a:rPr lang="en-US" altLang="zh-CN" sz="3200" dirty="0">
                <a:ea typeface="楷体_GB2312" panose="02010609030101010101" pitchFamily="49" charset="-122"/>
              </a:rPr>
              <a:t> +G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5</a:t>
            </a:r>
            <a:r>
              <a:rPr lang="en-US" altLang="zh-CN" sz="3200" dirty="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3 </a:t>
            </a:r>
            <a:r>
              <a:rPr lang="en-US" altLang="zh-CN" sz="3200" dirty="0">
                <a:ea typeface="楷体_GB2312" panose="02010609030101010101" pitchFamily="49" charset="-122"/>
              </a:rPr>
              <a:t>= 0</a:t>
            </a:r>
          </a:p>
        </p:txBody>
      </p:sp>
      <p:sp>
        <p:nvSpPr>
          <p:cNvPr id="85138" name="Text Box 146"/>
          <p:cNvSpPr txBox="1">
            <a:spLocks noChangeArrowheads="1"/>
          </p:cNvSpPr>
          <p:nvPr/>
        </p:nvSpPr>
        <p:spPr bwMode="auto">
          <a:xfrm>
            <a:off x="457200" y="4038600"/>
            <a:ext cx="6705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(4) </a:t>
            </a:r>
            <a:r>
              <a:rPr lang="zh-CN" altLang="en-US" sz="3200">
                <a:ea typeface="楷体_GB2312" panose="02010609030101010101" pitchFamily="49" charset="-122"/>
              </a:rPr>
              <a:t>节点方程的一般形式：</a:t>
            </a:r>
          </a:p>
        </p:txBody>
      </p:sp>
      <p:sp>
        <p:nvSpPr>
          <p:cNvPr id="85139" name="Text Box 147"/>
          <p:cNvSpPr txBox="1">
            <a:spLocks noChangeArrowheads="1"/>
          </p:cNvSpPr>
          <p:nvPr/>
        </p:nvSpPr>
        <p:spPr bwMode="auto">
          <a:xfrm>
            <a:off x="444500" y="4724400"/>
            <a:ext cx="7620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1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r>
              <a:rPr lang="en-US" altLang="en-US" sz="32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G</a:t>
            </a:r>
            <a:r>
              <a:rPr lang="en-US" altLang="zh-CN" sz="3200" baseline="-25000">
                <a:ea typeface="楷体_GB2312" panose="02010609030101010101" pitchFamily="49" charset="-122"/>
              </a:rPr>
              <a:t>11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 G</a:t>
            </a:r>
            <a:r>
              <a:rPr lang="en-US" altLang="zh-CN" sz="3200" baseline="-25000">
                <a:ea typeface="楷体_GB2312" panose="02010609030101010101" pitchFamily="49" charset="-122"/>
              </a:rPr>
              <a:t>12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+ G</a:t>
            </a:r>
            <a:r>
              <a:rPr lang="en-US" altLang="zh-CN" sz="3200" baseline="-25000">
                <a:ea typeface="楷体_GB2312" panose="02010609030101010101" pitchFamily="49" charset="-122"/>
              </a:rPr>
              <a:t>13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r>
              <a:rPr lang="en-US" altLang="zh-CN" sz="3200">
                <a:ea typeface="楷体_GB2312" panose="02010609030101010101" pitchFamily="49" charset="-122"/>
              </a:rPr>
              <a:t>= Is</a:t>
            </a:r>
            <a:r>
              <a:rPr lang="en-US" altLang="zh-CN" sz="2400" baseline="-25000">
                <a:ea typeface="楷体_GB2312" panose="02010609030101010101" pitchFamily="49" charset="-122"/>
              </a:rPr>
              <a:t>11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85140" name="Text Box 148"/>
          <p:cNvSpPr txBox="1">
            <a:spLocks noChangeArrowheads="1"/>
          </p:cNvSpPr>
          <p:nvPr/>
        </p:nvSpPr>
        <p:spPr bwMode="auto">
          <a:xfrm>
            <a:off x="444500" y="5410200"/>
            <a:ext cx="73152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2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r>
              <a:rPr lang="en-US" altLang="en-US" sz="32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G</a:t>
            </a:r>
            <a:r>
              <a:rPr lang="en-US" altLang="zh-CN" sz="3200" baseline="-25000">
                <a:ea typeface="楷体_GB2312" panose="02010609030101010101" pitchFamily="49" charset="-122"/>
              </a:rPr>
              <a:t>21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 G</a:t>
            </a:r>
            <a:r>
              <a:rPr lang="en-US" altLang="zh-CN" sz="3200" baseline="-25000">
                <a:ea typeface="楷体_GB2312" panose="02010609030101010101" pitchFamily="49" charset="-122"/>
              </a:rPr>
              <a:t>22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+ G</a:t>
            </a:r>
            <a:r>
              <a:rPr lang="en-US" altLang="zh-CN" sz="3200" baseline="-25000">
                <a:ea typeface="楷体_GB2312" panose="02010609030101010101" pitchFamily="49" charset="-122"/>
              </a:rPr>
              <a:t>23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r>
              <a:rPr lang="en-US" altLang="zh-CN" sz="3200">
                <a:ea typeface="楷体_GB2312" panose="02010609030101010101" pitchFamily="49" charset="-122"/>
              </a:rPr>
              <a:t>= Is</a:t>
            </a:r>
            <a:r>
              <a:rPr lang="en-US" altLang="zh-CN" sz="2400" baseline="-25000">
                <a:ea typeface="楷体_GB2312" panose="02010609030101010101" pitchFamily="49" charset="-122"/>
              </a:rPr>
              <a:t>22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85141" name="Text Box 149"/>
          <p:cNvSpPr txBox="1">
            <a:spLocks noChangeArrowheads="1"/>
          </p:cNvSpPr>
          <p:nvPr/>
        </p:nvSpPr>
        <p:spPr bwMode="auto">
          <a:xfrm>
            <a:off x="444500" y="6096000"/>
            <a:ext cx="6858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3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r>
              <a:rPr lang="en-US" altLang="en-US" sz="32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G</a:t>
            </a:r>
            <a:r>
              <a:rPr lang="en-US" altLang="zh-CN" sz="3200" baseline="-25000">
                <a:ea typeface="楷体_GB2312" panose="02010609030101010101" pitchFamily="49" charset="-122"/>
              </a:rPr>
              <a:t>31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 G</a:t>
            </a:r>
            <a:r>
              <a:rPr lang="en-US" altLang="zh-CN" sz="3200" baseline="-25000">
                <a:ea typeface="楷体_GB2312" panose="02010609030101010101" pitchFamily="49" charset="-122"/>
              </a:rPr>
              <a:t>32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+ G</a:t>
            </a:r>
            <a:r>
              <a:rPr lang="en-US" altLang="zh-CN" sz="3200" baseline="-25000">
                <a:ea typeface="楷体_GB2312" panose="02010609030101010101" pitchFamily="49" charset="-122"/>
              </a:rPr>
              <a:t>33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r>
              <a:rPr lang="en-US" altLang="zh-CN" sz="3200">
                <a:ea typeface="楷体_GB2312" panose="02010609030101010101" pitchFamily="49" charset="-122"/>
              </a:rPr>
              <a:t>= Is</a:t>
            </a:r>
            <a:r>
              <a:rPr lang="en-US" altLang="zh-CN" sz="2400" baseline="-25000">
                <a:ea typeface="楷体_GB2312" panose="02010609030101010101" pitchFamily="49" charset="-122"/>
              </a:rPr>
              <a:t>33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grpSp>
        <p:nvGrpSpPr>
          <p:cNvPr id="4" name="Group 162"/>
          <p:cNvGrpSpPr/>
          <p:nvPr/>
        </p:nvGrpSpPr>
        <p:grpSpPr bwMode="auto">
          <a:xfrm>
            <a:off x="1955800" y="4716463"/>
            <a:ext cx="5346700" cy="1951037"/>
            <a:chOff x="280" y="1128"/>
            <a:chExt cx="3368" cy="1229"/>
          </a:xfrm>
        </p:grpSpPr>
        <p:sp>
          <p:nvSpPr>
            <p:cNvPr id="19485" name="Text Box 163"/>
            <p:cNvSpPr txBox="1">
              <a:spLocks noChangeArrowheads="1"/>
            </p:cNvSpPr>
            <p:nvPr/>
          </p:nvSpPr>
          <p:spPr bwMode="auto">
            <a:xfrm>
              <a:off x="280" y="1128"/>
              <a:ext cx="315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rgbClr val="FF00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0000"/>
                  </a:solidFill>
                  <a:ea typeface="楷体_GB2312" panose="02010609030101010101" pitchFamily="49" charset="-122"/>
                </a:rPr>
                <a:t>11</a:t>
              </a:r>
              <a:endParaRPr lang="en-US" altLang="zh-CN" sz="3200">
                <a:solidFill>
                  <a:srgbClr val="FF00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9486" name="Text Box 164"/>
            <p:cNvSpPr txBox="1">
              <a:spLocks noChangeArrowheads="1"/>
            </p:cNvSpPr>
            <p:nvPr/>
          </p:nvSpPr>
          <p:spPr bwMode="auto">
            <a:xfrm>
              <a:off x="280" y="1560"/>
              <a:ext cx="336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             </a:t>
              </a:r>
              <a:r>
                <a:rPr lang="en-US" altLang="zh-CN" sz="3200">
                  <a:solidFill>
                    <a:srgbClr val="FF00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0000"/>
                  </a:solidFill>
                  <a:ea typeface="楷体_GB2312" panose="02010609030101010101" pitchFamily="49" charset="-122"/>
                </a:rPr>
                <a:t>22</a:t>
              </a:r>
              <a:endParaRPr lang="en-US" altLang="zh-CN" sz="3200">
                <a:solidFill>
                  <a:srgbClr val="FF00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9487" name="Text Box 165"/>
            <p:cNvSpPr txBox="1">
              <a:spLocks noChangeArrowheads="1"/>
            </p:cNvSpPr>
            <p:nvPr/>
          </p:nvSpPr>
          <p:spPr bwMode="auto">
            <a:xfrm>
              <a:off x="280" y="1992"/>
              <a:ext cx="315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                          </a:t>
              </a:r>
              <a:r>
                <a:rPr lang="en-US" altLang="zh-CN" sz="3200">
                  <a:solidFill>
                    <a:srgbClr val="FF00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0000"/>
                  </a:solidFill>
                  <a:ea typeface="楷体_GB2312" panose="02010609030101010101" pitchFamily="49" charset="-122"/>
                </a:rPr>
                <a:t>33</a:t>
              </a:r>
              <a:endParaRPr lang="en-US" altLang="zh-CN" sz="3200">
                <a:solidFill>
                  <a:srgbClr val="FF0000"/>
                </a:solidFill>
                <a:ea typeface="楷体_GB2312" panose="02010609030101010101" pitchFamily="49" charset="-122"/>
              </a:endParaRPr>
            </a:p>
          </p:txBody>
        </p:sp>
      </p:grpSp>
      <p:grpSp>
        <p:nvGrpSpPr>
          <p:cNvPr id="5" name="Group 166"/>
          <p:cNvGrpSpPr/>
          <p:nvPr/>
        </p:nvGrpSpPr>
        <p:grpSpPr bwMode="auto">
          <a:xfrm>
            <a:off x="1949450" y="4724400"/>
            <a:ext cx="5346700" cy="1951038"/>
            <a:chOff x="280" y="1128"/>
            <a:chExt cx="3368" cy="1229"/>
          </a:xfrm>
        </p:grpSpPr>
        <p:sp>
          <p:nvSpPr>
            <p:cNvPr id="19482" name="Text Box 167"/>
            <p:cNvSpPr txBox="1">
              <a:spLocks noChangeArrowheads="1"/>
            </p:cNvSpPr>
            <p:nvPr/>
          </p:nvSpPr>
          <p:spPr bwMode="auto">
            <a:xfrm>
              <a:off x="280" y="1128"/>
              <a:ext cx="315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rgbClr val="FF00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0000"/>
                  </a:solidFill>
                  <a:ea typeface="楷体_GB2312" panose="02010609030101010101" pitchFamily="49" charset="-122"/>
                </a:rPr>
                <a:t>11</a:t>
              </a:r>
              <a:endParaRPr lang="en-US" altLang="zh-CN" sz="3200">
                <a:solidFill>
                  <a:srgbClr val="FF00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9483" name="Text Box 168"/>
            <p:cNvSpPr txBox="1">
              <a:spLocks noChangeArrowheads="1"/>
            </p:cNvSpPr>
            <p:nvPr/>
          </p:nvSpPr>
          <p:spPr bwMode="auto">
            <a:xfrm>
              <a:off x="280" y="1560"/>
              <a:ext cx="336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             </a:t>
              </a:r>
              <a:r>
                <a:rPr lang="en-US" altLang="zh-CN" sz="3200">
                  <a:solidFill>
                    <a:srgbClr val="FF00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0000"/>
                  </a:solidFill>
                  <a:ea typeface="楷体_GB2312" panose="02010609030101010101" pitchFamily="49" charset="-122"/>
                </a:rPr>
                <a:t>22</a:t>
              </a:r>
              <a:endParaRPr lang="en-US" altLang="zh-CN" sz="3200">
                <a:solidFill>
                  <a:srgbClr val="FF00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9484" name="Text Box 169"/>
            <p:cNvSpPr txBox="1">
              <a:spLocks noChangeArrowheads="1"/>
            </p:cNvSpPr>
            <p:nvPr/>
          </p:nvSpPr>
          <p:spPr bwMode="auto">
            <a:xfrm>
              <a:off x="280" y="1992"/>
              <a:ext cx="315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                          </a:t>
              </a:r>
              <a:r>
                <a:rPr lang="en-US" altLang="zh-CN" sz="3200">
                  <a:solidFill>
                    <a:srgbClr val="FF00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0000"/>
                  </a:solidFill>
                  <a:ea typeface="楷体_GB2312" panose="02010609030101010101" pitchFamily="49" charset="-122"/>
                </a:rPr>
                <a:t>33</a:t>
              </a:r>
              <a:endParaRPr lang="en-US" altLang="zh-CN" sz="3200">
                <a:solidFill>
                  <a:srgbClr val="FF0000"/>
                </a:solidFill>
                <a:ea typeface="楷体_GB2312" panose="02010609030101010101" pitchFamily="49" charset="-122"/>
              </a:endParaRPr>
            </a:p>
          </p:txBody>
        </p:sp>
      </p:grpSp>
      <p:grpSp>
        <p:nvGrpSpPr>
          <p:cNvPr id="6" name="Group 170"/>
          <p:cNvGrpSpPr/>
          <p:nvPr/>
        </p:nvGrpSpPr>
        <p:grpSpPr bwMode="auto">
          <a:xfrm>
            <a:off x="1992313" y="4724400"/>
            <a:ext cx="5346700" cy="1951038"/>
            <a:chOff x="280" y="1128"/>
            <a:chExt cx="3368" cy="1229"/>
          </a:xfrm>
        </p:grpSpPr>
        <p:sp>
          <p:nvSpPr>
            <p:cNvPr id="19479" name="Text Box 171"/>
            <p:cNvSpPr txBox="1">
              <a:spLocks noChangeArrowheads="1"/>
            </p:cNvSpPr>
            <p:nvPr/>
          </p:nvSpPr>
          <p:spPr bwMode="auto">
            <a:xfrm>
              <a:off x="280" y="1128"/>
              <a:ext cx="315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             </a:t>
              </a:r>
              <a:r>
                <a:rPr lang="en-US" altLang="zh-CN" sz="320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FF00"/>
                  </a:solidFill>
                  <a:ea typeface="楷体_GB2312" panose="02010609030101010101" pitchFamily="49" charset="-122"/>
                </a:rPr>
                <a:t>12           </a:t>
              </a:r>
              <a:r>
                <a:rPr lang="en-US" altLang="zh-CN" sz="320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FF00"/>
                  </a:solidFill>
                  <a:ea typeface="楷体_GB2312" panose="02010609030101010101" pitchFamily="49" charset="-122"/>
                </a:rPr>
                <a:t>13</a:t>
              </a:r>
              <a:endParaRPr lang="en-US" altLang="zh-CN" sz="3200">
                <a:solidFill>
                  <a:srgbClr val="FFFF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9480" name="Text Box 172"/>
            <p:cNvSpPr txBox="1">
              <a:spLocks noChangeArrowheads="1"/>
            </p:cNvSpPr>
            <p:nvPr/>
          </p:nvSpPr>
          <p:spPr bwMode="auto">
            <a:xfrm>
              <a:off x="280" y="1560"/>
              <a:ext cx="336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FF00"/>
                  </a:solidFill>
                  <a:ea typeface="楷体_GB2312" panose="02010609030101010101" pitchFamily="49" charset="-122"/>
                </a:rPr>
                <a:t>21                               </a:t>
              </a:r>
              <a:r>
                <a:rPr lang="en-US" altLang="zh-CN" sz="320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FF00"/>
                  </a:solidFill>
                  <a:ea typeface="楷体_GB2312" panose="02010609030101010101" pitchFamily="49" charset="-122"/>
                </a:rPr>
                <a:t>23</a:t>
              </a:r>
              <a:endParaRPr lang="en-US" altLang="zh-CN" sz="3200">
                <a:solidFill>
                  <a:srgbClr val="FFFF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9481" name="Text Box 173"/>
            <p:cNvSpPr txBox="1">
              <a:spLocks noChangeArrowheads="1"/>
            </p:cNvSpPr>
            <p:nvPr/>
          </p:nvSpPr>
          <p:spPr bwMode="auto">
            <a:xfrm>
              <a:off x="280" y="1992"/>
              <a:ext cx="315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>
                  <a:solidFill>
                    <a:srgbClr val="FFFF00"/>
                  </a:solidFill>
                  <a:ea typeface="楷体_GB2312" panose="02010609030101010101" pitchFamily="49" charset="-122"/>
                </a:rPr>
                <a:t>31</a:t>
              </a:r>
              <a:r>
                <a:rPr lang="en-US" altLang="zh-CN" sz="3200">
                  <a:solidFill>
                    <a:srgbClr val="FFFF00"/>
                  </a:solidFill>
                  <a:ea typeface="楷体_GB2312" panose="02010609030101010101" pitchFamily="49" charset="-122"/>
                </a:rPr>
                <a:t>        G</a:t>
              </a:r>
              <a:r>
                <a:rPr lang="en-US" altLang="zh-CN" sz="3200" baseline="-25000">
                  <a:solidFill>
                    <a:srgbClr val="FFFF00"/>
                  </a:solidFill>
                  <a:ea typeface="楷体_GB2312" panose="02010609030101010101" pitchFamily="49" charset="-122"/>
                </a:rPr>
                <a:t>32</a:t>
              </a:r>
              <a:endParaRPr lang="en-US" altLang="zh-CN" sz="3200">
                <a:solidFill>
                  <a:srgbClr val="FFFF00"/>
                </a:solidFill>
                <a:ea typeface="楷体_GB2312" panose="02010609030101010101" pitchFamily="49" charset="-122"/>
              </a:endParaRPr>
            </a:p>
          </p:txBody>
        </p:sp>
      </p:grpSp>
      <p:grpSp>
        <p:nvGrpSpPr>
          <p:cNvPr id="7" name="Group 174"/>
          <p:cNvGrpSpPr/>
          <p:nvPr/>
        </p:nvGrpSpPr>
        <p:grpSpPr bwMode="auto">
          <a:xfrm>
            <a:off x="1965325" y="4724400"/>
            <a:ext cx="5346700" cy="1951038"/>
            <a:chOff x="280" y="1128"/>
            <a:chExt cx="3368" cy="1229"/>
          </a:xfrm>
        </p:grpSpPr>
        <p:sp>
          <p:nvSpPr>
            <p:cNvPr id="19476" name="Text Box 175"/>
            <p:cNvSpPr txBox="1">
              <a:spLocks noChangeArrowheads="1"/>
            </p:cNvSpPr>
            <p:nvPr/>
          </p:nvSpPr>
          <p:spPr bwMode="auto">
            <a:xfrm>
              <a:off x="280" y="1128"/>
              <a:ext cx="315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ea typeface="楷体_GB2312" panose="02010609030101010101" pitchFamily="49" charset="-122"/>
                </a:rPr>
                <a:t>             </a:t>
              </a:r>
              <a:r>
                <a:rPr lang="en-US" altLang="zh-CN" sz="32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12           </a:t>
              </a:r>
              <a:r>
                <a:rPr lang="en-US" altLang="zh-CN" sz="32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13</a:t>
              </a:r>
              <a:endParaRPr lang="en-US" altLang="zh-CN" sz="3200" dirty="0">
                <a:solidFill>
                  <a:srgbClr val="FFFF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9477" name="Text Box 176"/>
            <p:cNvSpPr txBox="1">
              <a:spLocks noChangeArrowheads="1"/>
            </p:cNvSpPr>
            <p:nvPr/>
          </p:nvSpPr>
          <p:spPr bwMode="auto">
            <a:xfrm>
              <a:off x="280" y="1560"/>
              <a:ext cx="336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21                               </a:t>
              </a:r>
              <a:r>
                <a:rPr lang="en-US" altLang="zh-CN" sz="32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23</a:t>
              </a:r>
              <a:endParaRPr lang="en-US" altLang="zh-CN" sz="3200" dirty="0">
                <a:solidFill>
                  <a:srgbClr val="FFFF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9478" name="Text Box 177"/>
            <p:cNvSpPr txBox="1">
              <a:spLocks noChangeArrowheads="1"/>
            </p:cNvSpPr>
            <p:nvPr/>
          </p:nvSpPr>
          <p:spPr bwMode="auto">
            <a:xfrm>
              <a:off x="280" y="1992"/>
              <a:ext cx="315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G</a:t>
              </a:r>
              <a:r>
                <a:rPr lang="en-US" altLang="zh-CN" sz="3200" baseline="-250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31</a:t>
              </a:r>
              <a:r>
                <a:rPr lang="en-US" altLang="zh-CN" sz="32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        G</a:t>
              </a:r>
              <a:r>
                <a:rPr lang="en-US" altLang="zh-CN" sz="3200" baseline="-25000" dirty="0">
                  <a:solidFill>
                    <a:srgbClr val="FFFF00"/>
                  </a:solidFill>
                  <a:ea typeface="楷体_GB2312" panose="02010609030101010101" pitchFamily="49" charset="-122"/>
                </a:rPr>
                <a:t>32</a:t>
              </a:r>
              <a:endParaRPr lang="en-US" altLang="zh-CN" sz="3200" dirty="0">
                <a:solidFill>
                  <a:srgbClr val="FFFF00"/>
                </a:solidFill>
                <a:ea typeface="楷体_GB2312" panose="02010609030101010101" pitchFamily="49" charset="-122"/>
              </a:endParaRPr>
            </a:p>
          </p:txBody>
        </p:sp>
      </p:grpSp>
      <p:sp>
        <p:nvSpPr>
          <p:cNvPr id="85172" name="Text Box 180"/>
          <p:cNvSpPr txBox="1">
            <a:spLocks noChangeArrowheads="1"/>
          </p:cNvSpPr>
          <p:nvPr/>
        </p:nvSpPr>
        <p:spPr bwMode="auto">
          <a:xfrm>
            <a:off x="7015163" y="4953000"/>
            <a:ext cx="1670050" cy="5191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ea typeface="宋体" panose="02010600030101010101" pitchFamily="2" charset="-122"/>
              </a:rPr>
              <a:t>自电导</a:t>
            </a:r>
          </a:p>
        </p:txBody>
      </p:sp>
      <p:sp>
        <p:nvSpPr>
          <p:cNvPr id="85173" name="Text Box 181"/>
          <p:cNvSpPr txBox="1">
            <a:spLocks noChangeArrowheads="1"/>
          </p:cNvSpPr>
          <p:nvPr/>
        </p:nvSpPr>
        <p:spPr bwMode="auto">
          <a:xfrm>
            <a:off x="7032625" y="5532438"/>
            <a:ext cx="1670050" cy="5191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800">
                <a:solidFill>
                  <a:srgbClr val="FFFF00"/>
                </a:solidFill>
                <a:ea typeface="宋体" panose="02010600030101010101" pitchFamily="2" charset="-122"/>
              </a:rPr>
              <a:t>互电导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50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5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5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5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4" dur="500"/>
                                        <p:tgtEl>
                                          <p:spTgt spid="85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5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5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5" dur="500"/>
                                        <p:tgtEl>
                                          <p:spTgt spid="85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5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5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6" dur="500"/>
                                        <p:tgtEl>
                                          <p:spTgt spid="85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500"/>
                                        <p:tgtEl>
                                          <p:spTgt spid="8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6" dur="500"/>
                                        <p:tgtEl>
                                          <p:spTgt spid="85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1" dur="500"/>
                                        <p:tgtEl>
                                          <p:spTgt spid="85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6" dur="500"/>
                                        <p:tgtEl>
                                          <p:spTgt spid="85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23" presetClass="entr" presetSubtype="3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85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85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23" presetClass="entr" presetSubtype="3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5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5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041" grpId="0" autoUpdateAnimBg="0"/>
      <p:bldP spid="85082" grpId="0" autoUpdateAnimBg="0"/>
      <p:bldP spid="85083" grpId="0" autoUpdateAnimBg="0"/>
      <p:bldP spid="85132" grpId="0" autoUpdateAnimBg="0"/>
      <p:bldP spid="85133" grpId="0" autoUpdateAnimBg="0"/>
      <p:bldP spid="85134" grpId="0" autoUpdateAnimBg="0"/>
      <p:bldP spid="85135" grpId="0" autoUpdateAnimBg="0"/>
      <p:bldP spid="85138" grpId="0" autoUpdateAnimBg="0"/>
      <p:bldP spid="85139" grpId="0" autoUpdateAnimBg="0"/>
      <p:bldP spid="85140" grpId="0" autoUpdateAnimBg="0"/>
      <p:bldP spid="85141" grpId="0" autoUpdateAnimBg="0"/>
      <p:bldP spid="85172" grpId="0" autoUpdateAnimBg="0"/>
      <p:bldP spid="85173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76200"/>
            <a:ext cx="2303463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6</a:t>
            </a:r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：</a:t>
            </a:r>
          </a:p>
        </p:txBody>
      </p:sp>
      <p:sp>
        <p:nvSpPr>
          <p:cNvPr id="1283076" name="Text Box 4"/>
          <p:cNvSpPr txBox="1">
            <a:spLocks noChangeArrowheads="1"/>
          </p:cNvSpPr>
          <p:nvPr/>
        </p:nvSpPr>
        <p:spPr bwMode="auto">
          <a:xfrm>
            <a:off x="1828800" y="258763"/>
            <a:ext cx="3657600" cy="64135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600">
                <a:ea typeface="楷体_GB2312" panose="02010609030101010101" pitchFamily="49" charset="-122"/>
              </a:rPr>
              <a:t>列节点方程</a:t>
            </a:r>
            <a:endParaRPr lang="zh-CN" altLang="en-US" sz="3200">
              <a:ea typeface="楷体_GB2312" panose="02010609030101010101" pitchFamily="49" charset="-122"/>
            </a:endParaRPr>
          </a:p>
        </p:txBody>
      </p:sp>
      <p:grpSp>
        <p:nvGrpSpPr>
          <p:cNvPr id="2" name="Group 5"/>
          <p:cNvGrpSpPr/>
          <p:nvPr/>
        </p:nvGrpSpPr>
        <p:grpSpPr bwMode="auto">
          <a:xfrm>
            <a:off x="4876800" y="0"/>
            <a:ext cx="4267200" cy="3689350"/>
            <a:chOff x="3264" y="48"/>
            <a:chExt cx="2688" cy="2324"/>
          </a:xfrm>
        </p:grpSpPr>
        <p:sp>
          <p:nvSpPr>
            <p:cNvPr id="20497" name="Text Box 6"/>
            <p:cNvSpPr txBox="1">
              <a:spLocks noChangeArrowheads="1"/>
            </p:cNvSpPr>
            <p:nvPr/>
          </p:nvSpPr>
          <p:spPr bwMode="auto">
            <a:xfrm>
              <a:off x="4128" y="1104"/>
              <a:ext cx="528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2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20498" name="Text Box 7"/>
            <p:cNvSpPr txBox="1">
              <a:spLocks noChangeArrowheads="1"/>
            </p:cNvSpPr>
            <p:nvPr/>
          </p:nvSpPr>
          <p:spPr bwMode="auto">
            <a:xfrm>
              <a:off x="4656" y="883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3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0499" name="Text Box 8"/>
            <p:cNvSpPr txBox="1">
              <a:spLocks noChangeArrowheads="1"/>
            </p:cNvSpPr>
            <p:nvPr/>
          </p:nvSpPr>
          <p:spPr bwMode="auto">
            <a:xfrm>
              <a:off x="5184" y="576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2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0500" name="Text Box 9"/>
            <p:cNvSpPr txBox="1">
              <a:spLocks noChangeArrowheads="1"/>
            </p:cNvSpPr>
            <p:nvPr/>
          </p:nvSpPr>
          <p:spPr bwMode="auto">
            <a:xfrm>
              <a:off x="4224" y="528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0501" name="Text Box 10"/>
            <p:cNvSpPr txBox="1">
              <a:spLocks noChangeArrowheads="1"/>
            </p:cNvSpPr>
            <p:nvPr/>
          </p:nvSpPr>
          <p:spPr bwMode="auto">
            <a:xfrm>
              <a:off x="4272" y="1632"/>
              <a:ext cx="576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G</a:t>
              </a:r>
              <a:r>
                <a:rPr lang="en-US" altLang="zh-CN" sz="2800" b="1" baseline="-25000">
                  <a:ea typeface="宋体" panose="02010600030101010101" pitchFamily="2" charset="-122"/>
                </a:rPr>
                <a:t>4</a:t>
              </a:r>
              <a:endParaRPr lang="en-US" altLang="zh-CN" sz="2800" b="1">
                <a:ea typeface="宋体" panose="02010600030101010101" pitchFamily="2" charset="-122"/>
              </a:endParaRPr>
            </a:p>
          </p:txBody>
        </p:sp>
        <p:sp>
          <p:nvSpPr>
            <p:cNvPr id="20502" name="Line 11"/>
            <p:cNvSpPr>
              <a:spLocks noChangeShapeType="1"/>
            </p:cNvSpPr>
            <p:nvPr/>
          </p:nvSpPr>
          <p:spPr bwMode="auto">
            <a:xfrm>
              <a:off x="4800" y="2304"/>
              <a:ext cx="1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03" name="Oval 12"/>
            <p:cNvSpPr>
              <a:spLocks noChangeArrowheads="1"/>
            </p:cNvSpPr>
            <p:nvPr/>
          </p:nvSpPr>
          <p:spPr bwMode="auto">
            <a:xfrm>
              <a:off x="3648" y="1152"/>
              <a:ext cx="336" cy="33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04" name="Text Box 13"/>
            <p:cNvSpPr txBox="1">
              <a:spLocks noChangeArrowheads="1"/>
            </p:cNvSpPr>
            <p:nvPr/>
          </p:nvSpPr>
          <p:spPr bwMode="auto">
            <a:xfrm>
              <a:off x="5184" y="1632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5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0505" name="Text Box 14"/>
            <p:cNvSpPr txBox="1">
              <a:spLocks noChangeArrowheads="1"/>
            </p:cNvSpPr>
            <p:nvPr/>
          </p:nvSpPr>
          <p:spPr bwMode="auto">
            <a:xfrm>
              <a:off x="4800" y="48"/>
              <a:ext cx="480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20506" name="Text Box 15"/>
            <p:cNvSpPr txBox="1">
              <a:spLocks noChangeArrowheads="1"/>
            </p:cNvSpPr>
            <p:nvPr/>
          </p:nvSpPr>
          <p:spPr bwMode="auto">
            <a:xfrm>
              <a:off x="5424" y="1104"/>
              <a:ext cx="528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3</a:t>
              </a:r>
              <a:endParaRPr lang="en-US" altLang="zh-CN" sz="40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0507" name="Text Box 16"/>
            <p:cNvSpPr txBox="1">
              <a:spLocks noChangeArrowheads="1"/>
            </p:cNvSpPr>
            <p:nvPr/>
          </p:nvSpPr>
          <p:spPr bwMode="auto">
            <a:xfrm>
              <a:off x="4944" y="1968"/>
              <a:ext cx="480" cy="404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楷体_GB2312" panose="02010609030101010101" pitchFamily="49" charset="-122"/>
                </a:rPr>
                <a:t>4</a:t>
              </a:r>
              <a:endParaRPr lang="en-US" altLang="zh-CN" sz="4000" b="1">
                <a:ea typeface="楷体_GB2312" panose="02010609030101010101" pitchFamily="49" charset="-122"/>
              </a:endParaRPr>
            </a:p>
          </p:txBody>
        </p:sp>
        <p:sp>
          <p:nvSpPr>
            <p:cNvPr id="20508" name="Rectangle 17"/>
            <p:cNvSpPr>
              <a:spLocks noChangeArrowheads="1"/>
            </p:cNvSpPr>
            <p:nvPr/>
          </p:nvSpPr>
          <p:spPr bwMode="auto">
            <a:xfrm rot="-3804223">
              <a:off x="4468" y="764"/>
              <a:ext cx="336" cy="15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09" name="Line 18"/>
            <p:cNvSpPr>
              <a:spLocks noChangeShapeType="1"/>
            </p:cNvSpPr>
            <p:nvPr/>
          </p:nvSpPr>
          <p:spPr bwMode="auto">
            <a:xfrm rot="-3804223">
              <a:off x="4625" y="557"/>
              <a:ext cx="288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0" name="Line 19"/>
            <p:cNvSpPr>
              <a:spLocks noChangeShapeType="1"/>
            </p:cNvSpPr>
            <p:nvPr/>
          </p:nvSpPr>
          <p:spPr bwMode="auto">
            <a:xfrm rot="-3804223">
              <a:off x="4276" y="1132"/>
              <a:ext cx="371" cy="32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1" name="Oval 20"/>
            <p:cNvSpPr>
              <a:spLocks noChangeArrowheads="1"/>
            </p:cNvSpPr>
            <p:nvPr/>
          </p:nvSpPr>
          <p:spPr bwMode="auto">
            <a:xfrm rot="-3804223">
              <a:off x="4792" y="394"/>
              <a:ext cx="96" cy="76"/>
            </a:xfrm>
            <a:prstGeom prst="ellipse">
              <a:avLst/>
            </a:prstGeom>
            <a:solidFill>
              <a:schemeClr val="tx1"/>
            </a:solidFill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2" name="Rectangle 21"/>
            <p:cNvSpPr>
              <a:spLocks noChangeArrowheads="1"/>
            </p:cNvSpPr>
            <p:nvPr/>
          </p:nvSpPr>
          <p:spPr bwMode="auto">
            <a:xfrm rot="3539087">
              <a:off x="4468" y="1628"/>
              <a:ext cx="336" cy="15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3" name="Line 22"/>
            <p:cNvSpPr>
              <a:spLocks noChangeShapeType="1"/>
            </p:cNvSpPr>
            <p:nvPr/>
          </p:nvSpPr>
          <p:spPr bwMode="auto">
            <a:xfrm rot="3539087">
              <a:off x="4658" y="1967"/>
              <a:ext cx="288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4" name="Line 23"/>
            <p:cNvSpPr>
              <a:spLocks noChangeShapeType="1"/>
            </p:cNvSpPr>
            <p:nvPr/>
          </p:nvSpPr>
          <p:spPr bwMode="auto">
            <a:xfrm rot="3539087">
              <a:off x="4333" y="1431"/>
              <a:ext cx="288" cy="7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5" name="Oval 24"/>
            <p:cNvSpPr>
              <a:spLocks noChangeArrowheads="1"/>
            </p:cNvSpPr>
            <p:nvPr/>
          </p:nvSpPr>
          <p:spPr bwMode="auto">
            <a:xfrm rot="3539087">
              <a:off x="4822" y="2056"/>
              <a:ext cx="96" cy="76"/>
            </a:xfrm>
            <a:prstGeom prst="ellipse">
              <a:avLst/>
            </a:prstGeom>
            <a:solidFill>
              <a:schemeClr val="tx1"/>
            </a:solidFill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0516" name="Group 25"/>
            <p:cNvGrpSpPr/>
            <p:nvPr/>
          </p:nvGrpSpPr>
          <p:grpSpPr bwMode="auto">
            <a:xfrm>
              <a:off x="4368" y="1248"/>
              <a:ext cx="1008" cy="152"/>
              <a:chOff x="3120" y="1755"/>
              <a:chExt cx="1008" cy="152"/>
            </a:xfrm>
          </p:grpSpPr>
          <p:sp>
            <p:nvSpPr>
              <p:cNvPr id="20529" name="Rectangle 26"/>
              <p:cNvSpPr>
                <a:spLocks noChangeArrowheads="1"/>
              </p:cNvSpPr>
              <p:nvPr/>
            </p:nvSpPr>
            <p:spPr bwMode="auto">
              <a:xfrm>
                <a:off x="3456" y="1755"/>
                <a:ext cx="336" cy="152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30" name="Line 27"/>
              <p:cNvSpPr>
                <a:spLocks noChangeShapeType="1"/>
              </p:cNvSpPr>
              <p:nvPr/>
            </p:nvSpPr>
            <p:spPr bwMode="auto">
              <a:xfrm>
                <a:off x="3792" y="1824"/>
                <a:ext cx="28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31" name="Line 28"/>
              <p:cNvSpPr>
                <a:spLocks noChangeShapeType="1"/>
              </p:cNvSpPr>
              <p:nvPr/>
            </p:nvSpPr>
            <p:spPr bwMode="auto">
              <a:xfrm>
                <a:off x="3168" y="1824"/>
                <a:ext cx="288" cy="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32" name="Oval 29"/>
              <p:cNvSpPr>
                <a:spLocks noChangeArrowheads="1"/>
              </p:cNvSpPr>
              <p:nvPr/>
            </p:nvSpPr>
            <p:spPr bwMode="auto">
              <a:xfrm>
                <a:off x="4032" y="1793"/>
                <a:ext cx="96" cy="7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533" name="Oval 30"/>
              <p:cNvSpPr>
                <a:spLocks noChangeArrowheads="1"/>
              </p:cNvSpPr>
              <p:nvPr/>
            </p:nvSpPr>
            <p:spPr bwMode="auto">
              <a:xfrm>
                <a:off x="3120" y="1776"/>
                <a:ext cx="96" cy="7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0517" name="Rectangle 31"/>
            <p:cNvSpPr>
              <a:spLocks noChangeArrowheads="1"/>
            </p:cNvSpPr>
            <p:nvPr/>
          </p:nvSpPr>
          <p:spPr bwMode="auto">
            <a:xfrm rot="3539087">
              <a:off x="4948" y="764"/>
              <a:ext cx="336" cy="15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8" name="Line 32"/>
            <p:cNvSpPr>
              <a:spLocks noChangeShapeType="1"/>
            </p:cNvSpPr>
            <p:nvPr/>
          </p:nvSpPr>
          <p:spPr bwMode="auto">
            <a:xfrm rot="3539087">
              <a:off x="5074" y="1118"/>
              <a:ext cx="344" cy="27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19" name="Line 33"/>
            <p:cNvSpPr>
              <a:spLocks noChangeShapeType="1"/>
            </p:cNvSpPr>
            <p:nvPr/>
          </p:nvSpPr>
          <p:spPr bwMode="auto">
            <a:xfrm rot="3539087">
              <a:off x="4813" y="567"/>
              <a:ext cx="288" cy="7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0" name="Rectangle 34"/>
            <p:cNvSpPr>
              <a:spLocks noChangeArrowheads="1"/>
            </p:cNvSpPr>
            <p:nvPr/>
          </p:nvSpPr>
          <p:spPr bwMode="auto">
            <a:xfrm rot="-3804223">
              <a:off x="4948" y="1628"/>
              <a:ext cx="336" cy="15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1" name="Line 35"/>
            <p:cNvSpPr>
              <a:spLocks noChangeShapeType="1"/>
            </p:cNvSpPr>
            <p:nvPr/>
          </p:nvSpPr>
          <p:spPr bwMode="auto">
            <a:xfrm rot="-3804223">
              <a:off x="5105" y="1421"/>
              <a:ext cx="288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2" name="Line 36"/>
            <p:cNvSpPr>
              <a:spLocks noChangeShapeType="1"/>
            </p:cNvSpPr>
            <p:nvPr/>
          </p:nvSpPr>
          <p:spPr bwMode="auto">
            <a:xfrm rot="-3804223">
              <a:off x="4829" y="1977"/>
              <a:ext cx="288" cy="7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3" name="Line 37"/>
            <p:cNvSpPr>
              <a:spLocks noChangeShapeType="1"/>
            </p:cNvSpPr>
            <p:nvPr/>
          </p:nvSpPr>
          <p:spPr bwMode="auto">
            <a:xfrm flipH="1">
              <a:off x="3792" y="432"/>
              <a:ext cx="110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4" name="Line 38"/>
            <p:cNvSpPr>
              <a:spLocks noChangeShapeType="1"/>
            </p:cNvSpPr>
            <p:nvPr/>
          </p:nvSpPr>
          <p:spPr bwMode="auto">
            <a:xfrm flipH="1">
              <a:off x="3792" y="2112"/>
              <a:ext cx="110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5" name="Line 39"/>
            <p:cNvSpPr>
              <a:spLocks noChangeShapeType="1"/>
            </p:cNvSpPr>
            <p:nvPr/>
          </p:nvSpPr>
          <p:spPr bwMode="auto">
            <a:xfrm>
              <a:off x="3792" y="432"/>
              <a:ext cx="0" cy="16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6" name="Line 40"/>
            <p:cNvSpPr>
              <a:spLocks noChangeShapeType="1"/>
            </p:cNvSpPr>
            <p:nvPr/>
          </p:nvSpPr>
          <p:spPr bwMode="auto">
            <a:xfrm>
              <a:off x="4896" y="2112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527" name="Text Box 41"/>
            <p:cNvSpPr txBox="1">
              <a:spLocks noChangeArrowheads="1"/>
            </p:cNvSpPr>
            <p:nvPr/>
          </p:nvSpPr>
          <p:spPr bwMode="auto">
            <a:xfrm>
              <a:off x="3408" y="864"/>
              <a:ext cx="336" cy="923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楷体_GB2312" panose="02010609030101010101" pitchFamily="49" charset="-122"/>
                </a:rPr>
                <a:t>+</a:t>
              </a:r>
            </a:p>
            <a:p>
              <a:r>
                <a:rPr lang="en-US" altLang="zh-CN" sz="3600" b="1">
                  <a:ea typeface="楷体_GB2312" panose="02010609030101010101" pitchFamily="49" charset="-122"/>
                </a:rPr>
                <a:t>-</a:t>
              </a:r>
            </a:p>
          </p:txBody>
        </p:sp>
        <p:sp>
          <p:nvSpPr>
            <p:cNvPr id="20528" name="Text Box 42"/>
            <p:cNvSpPr txBox="1">
              <a:spLocks noChangeArrowheads="1"/>
            </p:cNvSpPr>
            <p:nvPr/>
          </p:nvSpPr>
          <p:spPr bwMode="auto">
            <a:xfrm>
              <a:off x="3264" y="1200"/>
              <a:ext cx="432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Us</a:t>
              </a:r>
            </a:p>
          </p:txBody>
        </p:sp>
      </p:grpSp>
      <p:sp>
        <p:nvSpPr>
          <p:cNvPr id="1283115" name="Text Box 43"/>
          <p:cNvSpPr txBox="1">
            <a:spLocks noChangeArrowheads="1"/>
          </p:cNvSpPr>
          <p:nvPr/>
        </p:nvSpPr>
        <p:spPr bwMode="auto">
          <a:xfrm>
            <a:off x="215900" y="1352550"/>
            <a:ext cx="4203700" cy="64135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600">
                <a:solidFill>
                  <a:srgbClr val="FFFF00"/>
                </a:solidFill>
              </a:rPr>
              <a:t>解一：</a:t>
            </a:r>
            <a:r>
              <a:rPr lang="zh-CN" altLang="en-US" sz="3200">
                <a:ea typeface="楷体_GB2312" panose="02010609030101010101" pitchFamily="49" charset="-122"/>
              </a:rPr>
              <a:t>选</a:t>
            </a:r>
            <a:r>
              <a:rPr lang="en-US" altLang="zh-CN" sz="3200">
                <a:ea typeface="楷体_GB2312" panose="02010609030101010101" pitchFamily="49" charset="-122"/>
              </a:rPr>
              <a:t>4</a:t>
            </a:r>
            <a:r>
              <a:rPr lang="zh-CN" altLang="en-US" sz="3200">
                <a:ea typeface="楷体_GB2312" panose="02010609030101010101" pitchFamily="49" charset="-122"/>
              </a:rPr>
              <a:t>为参考点</a:t>
            </a:r>
          </a:p>
        </p:txBody>
      </p:sp>
      <p:sp>
        <p:nvSpPr>
          <p:cNvPr id="1283116" name="Text Box 44"/>
          <p:cNvSpPr txBox="1">
            <a:spLocks noChangeArrowheads="1"/>
          </p:cNvSpPr>
          <p:nvPr/>
        </p:nvSpPr>
        <p:spPr bwMode="auto">
          <a:xfrm>
            <a:off x="749300" y="2552700"/>
            <a:ext cx="3352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1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r>
              <a:rPr lang="en-US" altLang="en-US" sz="32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 =U</a:t>
            </a:r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s</a:t>
            </a:r>
          </a:p>
        </p:txBody>
      </p:sp>
      <p:sp>
        <p:nvSpPr>
          <p:cNvPr id="1283117" name="Text Box 45"/>
          <p:cNvSpPr txBox="1">
            <a:spLocks noChangeArrowheads="1"/>
          </p:cNvSpPr>
          <p:nvPr/>
        </p:nvSpPr>
        <p:spPr bwMode="auto">
          <a:xfrm>
            <a:off x="749300" y="3714750"/>
            <a:ext cx="1935163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2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endParaRPr lang="zh-CN" altLang="en-US" sz="2400">
              <a:ea typeface="楷体_GB2312" panose="02010609030101010101" pitchFamily="49" charset="-122"/>
            </a:endParaRPr>
          </a:p>
        </p:txBody>
      </p:sp>
      <p:sp>
        <p:nvSpPr>
          <p:cNvPr id="1283118" name="Text Box 46"/>
          <p:cNvSpPr txBox="1">
            <a:spLocks noChangeArrowheads="1"/>
          </p:cNvSpPr>
          <p:nvPr/>
        </p:nvSpPr>
        <p:spPr bwMode="auto">
          <a:xfrm>
            <a:off x="800100" y="4876800"/>
            <a:ext cx="192405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3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endParaRPr lang="zh-CN" altLang="en-US" sz="2400">
              <a:ea typeface="楷体_GB2312" panose="02010609030101010101" pitchFamily="49" charset="-122"/>
            </a:endParaRPr>
          </a:p>
        </p:txBody>
      </p:sp>
      <p:sp>
        <p:nvSpPr>
          <p:cNvPr id="1283124" name="Text Box 52"/>
          <p:cNvSpPr txBox="1">
            <a:spLocks noChangeArrowheads="1"/>
          </p:cNvSpPr>
          <p:nvPr/>
        </p:nvSpPr>
        <p:spPr bwMode="auto">
          <a:xfrm>
            <a:off x="3276600" y="3714750"/>
            <a:ext cx="3200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+ (G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>
                <a:ea typeface="楷体_GB2312" panose="02010609030101010101" pitchFamily="49" charset="-122"/>
              </a:rPr>
              <a:t>3</a:t>
            </a:r>
            <a:r>
              <a:rPr lang="en-US" altLang="zh-CN" sz="320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2  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3125" name="Text Box 53"/>
          <p:cNvSpPr txBox="1">
            <a:spLocks noChangeArrowheads="1"/>
          </p:cNvSpPr>
          <p:nvPr/>
        </p:nvSpPr>
        <p:spPr bwMode="auto">
          <a:xfrm>
            <a:off x="2057400" y="3714750"/>
            <a:ext cx="23622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3126" name="Text Box 54"/>
          <p:cNvSpPr txBox="1">
            <a:spLocks noChangeArrowheads="1"/>
          </p:cNvSpPr>
          <p:nvPr/>
        </p:nvSpPr>
        <p:spPr bwMode="auto">
          <a:xfrm>
            <a:off x="6057900" y="3714750"/>
            <a:ext cx="1636713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3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3127" name="Text Box 55"/>
          <p:cNvSpPr txBox="1">
            <a:spLocks noChangeArrowheads="1"/>
          </p:cNvSpPr>
          <p:nvPr/>
        </p:nvSpPr>
        <p:spPr bwMode="auto">
          <a:xfrm>
            <a:off x="7270750" y="3736975"/>
            <a:ext cx="133985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= 0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3128" name="Text Box 56"/>
          <p:cNvSpPr txBox="1">
            <a:spLocks noChangeArrowheads="1"/>
          </p:cNvSpPr>
          <p:nvPr/>
        </p:nvSpPr>
        <p:spPr bwMode="auto">
          <a:xfrm>
            <a:off x="4394200" y="4876800"/>
            <a:ext cx="3302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+ (G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>
                <a:ea typeface="楷体_GB2312" panose="02010609030101010101" pitchFamily="49" charset="-122"/>
              </a:rPr>
              <a:t>3</a:t>
            </a:r>
            <a:r>
              <a:rPr lang="en-US" altLang="zh-CN" sz="3200">
                <a:ea typeface="楷体_GB2312" panose="02010609030101010101" pitchFamily="49" charset="-122"/>
              </a:rPr>
              <a:t> +G</a:t>
            </a:r>
            <a:r>
              <a:rPr lang="en-US" altLang="zh-CN" sz="3200" baseline="-25000">
                <a:ea typeface="楷体_GB2312" panose="02010609030101010101" pitchFamily="49" charset="-122"/>
              </a:rPr>
              <a:t>5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3129" name="Text Box 57"/>
          <p:cNvSpPr txBox="1">
            <a:spLocks noChangeArrowheads="1"/>
          </p:cNvSpPr>
          <p:nvPr/>
        </p:nvSpPr>
        <p:spPr bwMode="auto">
          <a:xfrm>
            <a:off x="2019300" y="4895850"/>
            <a:ext cx="194945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 baseline="-25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3130" name="Text Box 58"/>
          <p:cNvSpPr txBox="1">
            <a:spLocks noChangeArrowheads="1"/>
          </p:cNvSpPr>
          <p:nvPr/>
        </p:nvSpPr>
        <p:spPr bwMode="auto">
          <a:xfrm>
            <a:off x="3225800" y="4895850"/>
            <a:ext cx="2260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3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3131" name="Text Box 59"/>
          <p:cNvSpPr txBox="1">
            <a:spLocks noChangeArrowheads="1"/>
          </p:cNvSpPr>
          <p:nvPr/>
        </p:nvSpPr>
        <p:spPr bwMode="auto">
          <a:xfrm>
            <a:off x="7410450" y="4895850"/>
            <a:ext cx="19685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= 0 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8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83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83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83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83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283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83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283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283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283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283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283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283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3074" grpId="0" autoUpdateAnimBg="0"/>
      <p:bldP spid="1283076" grpId="0" autoUpdateAnimBg="0"/>
      <p:bldP spid="1283115" grpId="0" autoUpdateAnimBg="0"/>
      <p:bldP spid="1283116" grpId="0" autoUpdateAnimBg="0"/>
      <p:bldP spid="1283117" grpId="0" autoUpdateAnimBg="0"/>
      <p:bldP spid="1283118" grpId="0" autoUpdateAnimBg="0"/>
      <p:bldP spid="1283124" grpId="0" autoUpdateAnimBg="0"/>
      <p:bldP spid="1283125" grpId="0" autoUpdateAnimBg="0"/>
      <p:bldP spid="1283126" grpId="0" autoUpdateAnimBg="0"/>
      <p:bldP spid="1283127" grpId="0" autoUpdateAnimBg="0"/>
      <p:bldP spid="1283128" grpId="0" autoUpdateAnimBg="0"/>
      <p:bldP spid="1283129" grpId="0" autoUpdateAnimBg="0"/>
      <p:bldP spid="1283130" grpId="0" autoUpdateAnimBg="0"/>
      <p:bldP spid="1283131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438150" y="247650"/>
            <a:ext cx="2159000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600">
                <a:solidFill>
                  <a:srgbClr val="FFFF00"/>
                </a:solidFill>
                <a:ea typeface="华文新魏" panose="02010800040101010101" pitchFamily="2" charset="-122"/>
              </a:rPr>
              <a:t>解二：</a:t>
            </a:r>
            <a:r>
              <a:rPr kumimoji="1" lang="zh-CN" altLang="en-US" sz="3200">
                <a:solidFill>
                  <a:schemeClr val="accent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endParaRPr kumimoji="1" lang="zh-CN" altLang="en-US" sz="3600">
              <a:solidFill>
                <a:schemeClr val="accent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284101" name="Rectangle 5"/>
          <p:cNvSpPr>
            <a:spLocks noChangeArrowheads="1"/>
          </p:cNvSpPr>
          <p:nvPr/>
        </p:nvSpPr>
        <p:spPr bwMode="auto">
          <a:xfrm>
            <a:off x="1851025" y="457200"/>
            <a:ext cx="241935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选</a:t>
            </a:r>
            <a:r>
              <a:rPr lang="en-US" altLang="zh-CN" sz="3200">
                <a:ea typeface="楷体_GB2312" panose="02010609030101010101" pitchFamily="49" charset="-122"/>
              </a:rPr>
              <a:t>3</a:t>
            </a:r>
            <a:r>
              <a:rPr lang="zh-CN" altLang="en-US" sz="3200">
                <a:ea typeface="楷体_GB2312" panose="02010609030101010101" pitchFamily="49" charset="-122"/>
              </a:rPr>
              <a:t>为参考点</a:t>
            </a:r>
          </a:p>
        </p:txBody>
      </p:sp>
      <p:sp>
        <p:nvSpPr>
          <p:cNvPr id="1284102" name="Text Box 6"/>
          <p:cNvSpPr txBox="1">
            <a:spLocks noChangeArrowheads="1"/>
          </p:cNvSpPr>
          <p:nvPr/>
        </p:nvSpPr>
        <p:spPr bwMode="auto">
          <a:xfrm>
            <a:off x="361950" y="1962150"/>
            <a:ext cx="46482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1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endParaRPr lang="zh-CN" altLang="en-US" sz="3200">
              <a:ea typeface="楷体_GB2312" panose="02010609030101010101" pitchFamily="49" charset="-122"/>
            </a:endParaRPr>
          </a:p>
        </p:txBody>
      </p:sp>
      <p:sp>
        <p:nvSpPr>
          <p:cNvPr id="1284103" name="Text Box 7"/>
          <p:cNvSpPr txBox="1">
            <a:spLocks noChangeArrowheads="1"/>
          </p:cNvSpPr>
          <p:nvPr/>
        </p:nvSpPr>
        <p:spPr bwMode="auto">
          <a:xfrm>
            <a:off x="419100" y="3219450"/>
            <a:ext cx="203835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2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endParaRPr lang="zh-CN" altLang="en-US" sz="2400">
              <a:ea typeface="楷体_GB2312" panose="02010609030101010101" pitchFamily="49" charset="-122"/>
            </a:endParaRPr>
          </a:p>
        </p:txBody>
      </p:sp>
      <p:sp>
        <p:nvSpPr>
          <p:cNvPr id="1284104" name="Text Box 8"/>
          <p:cNvSpPr txBox="1">
            <a:spLocks noChangeArrowheads="1"/>
          </p:cNvSpPr>
          <p:nvPr/>
        </p:nvSpPr>
        <p:spPr bwMode="auto">
          <a:xfrm>
            <a:off x="476250" y="4552950"/>
            <a:ext cx="48006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节点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4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：</a:t>
            </a:r>
            <a:endParaRPr lang="zh-CN" altLang="en-US" sz="2400">
              <a:solidFill>
                <a:srgbClr val="F4002E"/>
              </a:solidFill>
              <a:ea typeface="楷体_GB2312" panose="02010609030101010101" pitchFamily="49" charset="-122"/>
            </a:endParaRPr>
          </a:p>
        </p:txBody>
      </p:sp>
      <p:sp>
        <p:nvSpPr>
          <p:cNvPr id="1284105" name="Text Box 9"/>
          <p:cNvSpPr txBox="1">
            <a:spLocks noChangeArrowheads="1"/>
          </p:cNvSpPr>
          <p:nvPr/>
        </p:nvSpPr>
        <p:spPr bwMode="auto">
          <a:xfrm>
            <a:off x="685800" y="5791200"/>
            <a:ext cx="2438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U</a:t>
            </a:r>
            <a:r>
              <a:rPr lang="en-US" altLang="zh-CN" sz="32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>
                <a:ea typeface="楷体_GB2312" panose="02010609030101010101" pitchFamily="49" charset="-122"/>
              </a:rPr>
              <a:t> = Us</a:t>
            </a:r>
          </a:p>
        </p:txBody>
      </p:sp>
      <p:sp>
        <p:nvSpPr>
          <p:cNvPr id="1284106" name="Text Box 10"/>
          <p:cNvSpPr txBox="1">
            <a:spLocks noChangeArrowheads="1"/>
          </p:cNvSpPr>
          <p:nvPr/>
        </p:nvSpPr>
        <p:spPr bwMode="auto">
          <a:xfrm>
            <a:off x="3200400" y="5791200"/>
            <a:ext cx="2209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制约方程</a:t>
            </a:r>
          </a:p>
        </p:txBody>
      </p:sp>
      <p:grpSp>
        <p:nvGrpSpPr>
          <p:cNvPr id="2" name="Group 12"/>
          <p:cNvGrpSpPr/>
          <p:nvPr/>
        </p:nvGrpSpPr>
        <p:grpSpPr bwMode="auto">
          <a:xfrm>
            <a:off x="4953000" y="0"/>
            <a:ext cx="4191000" cy="3841750"/>
            <a:chOff x="3120" y="0"/>
            <a:chExt cx="2640" cy="2420"/>
          </a:xfrm>
        </p:grpSpPr>
        <p:sp>
          <p:nvSpPr>
            <p:cNvPr id="21529" name="Text Box 13"/>
            <p:cNvSpPr txBox="1">
              <a:spLocks noChangeArrowheads="1"/>
            </p:cNvSpPr>
            <p:nvPr/>
          </p:nvSpPr>
          <p:spPr bwMode="auto">
            <a:xfrm>
              <a:off x="4608" y="2016"/>
              <a:ext cx="480" cy="404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4</a:t>
              </a:r>
              <a:endParaRPr lang="en-US" altLang="zh-CN" sz="4000" b="1">
                <a:ea typeface="楷体_GB2312" panose="02010609030101010101" pitchFamily="49" charset="-122"/>
              </a:endParaRPr>
            </a:p>
          </p:txBody>
        </p:sp>
        <p:sp>
          <p:nvSpPr>
            <p:cNvPr id="21530" name="Text Box 14"/>
            <p:cNvSpPr txBox="1">
              <a:spLocks noChangeArrowheads="1"/>
            </p:cNvSpPr>
            <p:nvPr/>
          </p:nvSpPr>
          <p:spPr bwMode="auto">
            <a:xfrm>
              <a:off x="3984" y="1056"/>
              <a:ext cx="528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21531" name="Text Box 15"/>
            <p:cNvSpPr txBox="1">
              <a:spLocks noChangeArrowheads="1"/>
            </p:cNvSpPr>
            <p:nvPr/>
          </p:nvSpPr>
          <p:spPr bwMode="auto">
            <a:xfrm>
              <a:off x="4512" y="835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3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1532" name="Text Box 16"/>
            <p:cNvSpPr txBox="1">
              <a:spLocks noChangeArrowheads="1"/>
            </p:cNvSpPr>
            <p:nvPr/>
          </p:nvSpPr>
          <p:spPr bwMode="auto">
            <a:xfrm>
              <a:off x="4992" y="500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2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1533" name="Text Box 17"/>
            <p:cNvSpPr txBox="1">
              <a:spLocks noChangeArrowheads="1"/>
            </p:cNvSpPr>
            <p:nvPr/>
          </p:nvSpPr>
          <p:spPr bwMode="auto">
            <a:xfrm>
              <a:off x="4080" y="480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1534" name="Text Box 18"/>
            <p:cNvSpPr txBox="1">
              <a:spLocks noChangeArrowheads="1"/>
            </p:cNvSpPr>
            <p:nvPr/>
          </p:nvSpPr>
          <p:spPr bwMode="auto">
            <a:xfrm>
              <a:off x="4128" y="1584"/>
              <a:ext cx="576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G</a:t>
              </a:r>
              <a:r>
                <a:rPr lang="en-US" altLang="zh-CN" sz="2800" b="1" baseline="-25000">
                  <a:ea typeface="宋体" panose="02010600030101010101" pitchFamily="2" charset="-122"/>
                </a:rPr>
                <a:t>4</a:t>
              </a:r>
              <a:endParaRPr lang="en-US" altLang="zh-CN" sz="2800" b="1">
                <a:ea typeface="宋体" panose="02010600030101010101" pitchFamily="2" charset="-122"/>
              </a:endParaRPr>
            </a:p>
          </p:txBody>
        </p:sp>
        <p:sp>
          <p:nvSpPr>
            <p:cNvPr id="21535" name="Line 19"/>
            <p:cNvSpPr>
              <a:spLocks noChangeShapeType="1"/>
            </p:cNvSpPr>
            <p:nvPr/>
          </p:nvSpPr>
          <p:spPr bwMode="auto">
            <a:xfrm>
              <a:off x="5232" y="1268"/>
              <a:ext cx="1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36" name="Oval 20"/>
            <p:cNvSpPr>
              <a:spLocks noChangeArrowheads="1"/>
            </p:cNvSpPr>
            <p:nvPr/>
          </p:nvSpPr>
          <p:spPr bwMode="auto">
            <a:xfrm>
              <a:off x="3504" y="1104"/>
              <a:ext cx="336" cy="33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37" name="Text Box 21"/>
            <p:cNvSpPr txBox="1">
              <a:spLocks noChangeArrowheads="1"/>
            </p:cNvSpPr>
            <p:nvPr/>
          </p:nvSpPr>
          <p:spPr bwMode="auto">
            <a:xfrm>
              <a:off x="5040" y="1584"/>
              <a:ext cx="43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5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1538" name="Text Box 22"/>
            <p:cNvSpPr txBox="1">
              <a:spLocks noChangeArrowheads="1"/>
            </p:cNvSpPr>
            <p:nvPr/>
          </p:nvSpPr>
          <p:spPr bwMode="auto">
            <a:xfrm>
              <a:off x="4656" y="0"/>
              <a:ext cx="480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21539" name="Text Box 23"/>
            <p:cNvSpPr txBox="1">
              <a:spLocks noChangeArrowheads="1"/>
            </p:cNvSpPr>
            <p:nvPr/>
          </p:nvSpPr>
          <p:spPr bwMode="auto">
            <a:xfrm>
              <a:off x="5232" y="884"/>
              <a:ext cx="528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3</a:t>
              </a:r>
              <a:endParaRPr lang="en-US" altLang="zh-CN" sz="40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1540" name="Rectangle 24"/>
            <p:cNvSpPr>
              <a:spLocks noChangeArrowheads="1"/>
            </p:cNvSpPr>
            <p:nvPr/>
          </p:nvSpPr>
          <p:spPr bwMode="auto">
            <a:xfrm rot="-3804223">
              <a:off x="4324" y="716"/>
              <a:ext cx="336" cy="15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41" name="Line 25"/>
            <p:cNvSpPr>
              <a:spLocks noChangeShapeType="1"/>
            </p:cNvSpPr>
            <p:nvPr/>
          </p:nvSpPr>
          <p:spPr bwMode="auto">
            <a:xfrm rot="-3804223">
              <a:off x="4481" y="509"/>
              <a:ext cx="288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42" name="Line 26"/>
            <p:cNvSpPr>
              <a:spLocks noChangeShapeType="1"/>
            </p:cNvSpPr>
            <p:nvPr/>
          </p:nvSpPr>
          <p:spPr bwMode="auto">
            <a:xfrm rot="-3804223">
              <a:off x="4132" y="1084"/>
              <a:ext cx="371" cy="32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43" name="Oval 27"/>
            <p:cNvSpPr>
              <a:spLocks noChangeArrowheads="1"/>
            </p:cNvSpPr>
            <p:nvPr/>
          </p:nvSpPr>
          <p:spPr bwMode="auto">
            <a:xfrm rot="-3804223">
              <a:off x="4648" y="346"/>
              <a:ext cx="96" cy="76"/>
            </a:xfrm>
            <a:prstGeom prst="ellipse">
              <a:avLst/>
            </a:prstGeom>
            <a:solidFill>
              <a:schemeClr val="tx1"/>
            </a:solidFill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44" name="Rectangle 28"/>
            <p:cNvSpPr>
              <a:spLocks noChangeArrowheads="1"/>
            </p:cNvSpPr>
            <p:nvPr/>
          </p:nvSpPr>
          <p:spPr bwMode="auto">
            <a:xfrm rot="3539087">
              <a:off x="4324" y="1580"/>
              <a:ext cx="336" cy="15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45" name="Line 29"/>
            <p:cNvSpPr>
              <a:spLocks noChangeShapeType="1"/>
            </p:cNvSpPr>
            <p:nvPr/>
          </p:nvSpPr>
          <p:spPr bwMode="auto">
            <a:xfrm rot="3539087">
              <a:off x="4514" y="1919"/>
              <a:ext cx="288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46" name="Line 30"/>
            <p:cNvSpPr>
              <a:spLocks noChangeShapeType="1"/>
            </p:cNvSpPr>
            <p:nvPr/>
          </p:nvSpPr>
          <p:spPr bwMode="auto">
            <a:xfrm rot="3539087">
              <a:off x="4189" y="1383"/>
              <a:ext cx="288" cy="7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47" name="Oval 31"/>
            <p:cNvSpPr>
              <a:spLocks noChangeArrowheads="1"/>
            </p:cNvSpPr>
            <p:nvPr/>
          </p:nvSpPr>
          <p:spPr bwMode="auto">
            <a:xfrm rot="3539087">
              <a:off x="4678" y="2008"/>
              <a:ext cx="96" cy="76"/>
            </a:xfrm>
            <a:prstGeom prst="ellipse">
              <a:avLst/>
            </a:prstGeom>
            <a:solidFill>
              <a:schemeClr val="tx1"/>
            </a:solidFill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1548" name="Group 32"/>
            <p:cNvGrpSpPr/>
            <p:nvPr/>
          </p:nvGrpSpPr>
          <p:grpSpPr bwMode="auto">
            <a:xfrm>
              <a:off x="4224" y="1200"/>
              <a:ext cx="1008" cy="152"/>
              <a:chOff x="3120" y="1755"/>
              <a:chExt cx="1008" cy="152"/>
            </a:xfrm>
          </p:grpSpPr>
          <p:sp>
            <p:nvSpPr>
              <p:cNvPr id="21562" name="Rectangle 33"/>
              <p:cNvSpPr>
                <a:spLocks noChangeArrowheads="1"/>
              </p:cNvSpPr>
              <p:nvPr/>
            </p:nvSpPr>
            <p:spPr bwMode="auto">
              <a:xfrm>
                <a:off x="3456" y="1755"/>
                <a:ext cx="336" cy="152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1563" name="Line 34"/>
              <p:cNvSpPr>
                <a:spLocks noChangeShapeType="1"/>
              </p:cNvSpPr>
              <p:nvPr/>
            </p:nvSpPr>
            <p:spPr bwMode="auto">
              <a:xfrm>
                <a:off x="3792" y="1824"/>
                <a:ext cx="28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1564" name="Line 35"/>
              <p:cNvSpPr>
                <a:spLocks noChangeShapeType="1"/>
              </p:cNvSpPr>
              <p:nvPr/>
            </p:nvSpPr>
            <p:spPr bwMode="auto">
              <a:xfrm>
                <a:off x="3168" y="1824"/>
                <a:ext cx="288" cy="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1565" name="Oval 36"/>
              <p:cNvSpPr>
                <a:spLocks noChangeArrowheads="1"/>
              </p:cNvSpPr>
              <p:nvPr/>
            </p:nvSpPr>
            <p:spPr bwMode="auto">
              <a:xfrm>
                <a:off x="4032" y="1793"/>
                <a:ext cx="96" cy="7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1566" name="Oval 37"/>
              <p:cNvSpPr>
                <a:spLocks noChangeArrowheads="1"/>
              </p:cNvSpPr>
              <p:nvPr/>
            </p:nvSpPr>
            <p:spPr bwMode="auto">
              <a:xfrm>
                <a:off x="3120" y="1776"/>
                <a:ext cx="96" cy="7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1549" name="Rectangle 38"/>
            <p:cNvSpPr>
              <a:spLocks noChangeArrowheads="1"/>
            </p:cNvSpPr>
            <p:nvPr/>
          </p:nvSpPr>
          <p:spPr bwMode="auto">
            <a:xfrm rot="3539087">
              <a:off x="4804" y="716"/>
              <a:ext cx="336" cy="15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0" name="Line 39"/>
            <p:cNvSpPr>
              <a:spLocks noChangeShapeType="1"/>
            </p:cNvSpPr>
            <p:nvPr/>
          </p:nvSpPr>
          <p:spPr bwMode="auto">
            <a:xfrm rot="3539087">
              <a:off x="4930" y="1070"/>
              <a:ext cx="344" cy="27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1" name="Line 40"/>
            <p:cNvSpPr>
              <a:spLocks noChangeShapeType="1"/>
            </p:cNvSpPr>
            <p:nvPr/>
          </p:nvSpPr>
          <p:spPr bwMode="auto">
            <a:xfrm rot="3539087">
              <a:off x="4669" y="519"/>
              <a:ext cx="288" cy="7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2" name="Rectangle 41"/>
            <p:cNvSpPr>
              <a:spLocks noChangeArrowheads="1"/>
            </p:cNvSpPr>
            <p:nvPr/>
          </p:nvSpPr>
          <p:spPr bwMode="auto">
            <a:xfrm rot="-3804223">
              <a:off x="4804" y="1580"/>
              <a:ext cx="336" cy="152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3" name="Line 42"/>
            <p:cNvSpPr>
              <a:spLocks noChangeShapeType="1"/>
            </p:cNvSpPr>
            <p:nvPr/>
          </p:nvSpPr>
          <p:spPr bwMode="auto">
            <a:xfrm rot="-3804223">
              <a:off x="4961" y="1373"/>
              <a:ext cx="288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4" name="Line 43"/>
            <p:cNvSpPr>
              <a:spLocks noChangeShapeType="1"/>
            </p:cNvSpPr>
            <p:nvPr/>
          </p:nvSpPr>
          <p:spPr bwMode="auto">
            <a:xfrm rot="-3804223">
              <a:off x="4685" y="1929"/>
              <a:ext cx="288" cy="7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5" name="Line 44"/>
            <p:cNvSpPr>
              <a:spLocks noChangeShapeType="1"/>
            </p:cNvSpPr>
            <p:nvPr/>
          </p:nvSpPr>
          <p:spPr bwMode="auto">
            <a:xfrm flipH="1">
              <a:off x="3648" y="384"/>
              <a:ext cx="110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6" name="Line 45"/>
            <p:cNvSpPr>
              <a:spLocks noChangeShapeType="1"/>
            </p:cNvSpPr>
            <p:nvPr/>
          </p:nvSpPr>
          <p:spPr bwMode="auto">
            <a:xfrm flipH="1">
              <a:off x="3648" y="2064"/>
              <a:ext cx="110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7" name="Line 46"/>
            <p:cNvSpPr>
              <a:spLocks noChangeShapeType="1"/>
            </p:cNvSpPr>
            <p:nvPr/>
          </p:nvSpPr>
          <p:spPr bwMode="auto">
            <a:xfrm>
              <a:off x="3648" y="384"/>
              <a:ext cx="0" cy="16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8" name="Line 47"/>
            <p:cNvSpPr>
              <a:spLocks noChangeShapeType="1"/>
            </p:cNvSpPr>
            <p:nvPr/>
          </p:nvSpPr>
          <p:spPr bwMode="auto">
            <a:xfrm>
              <a:off x="5424" y="1268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559" name="Text Box 48"/>
            <p:cNvSpPr txBox="1">
              <a:spLocks noChangeArrowheads="1"/>
            </p:cNvSpPr>
            <p:nvPr/>
          </p:nvSpPr>
          <p:spPr bwMode="auto">
            <a:xfrm>
              <a:off x="3264" y="816"/>
              <a:ext cx="336" cy="923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楷体_GB2312" panose="02010609030101010101" pitchFamily="49" charset="-122"/>
                </a:rPr>
                <a:t>+</a:t>
              </a:r>
            </a:p>
            <a:p>
              <a:r>
                <a:rPr lang="en-US" altLang="zh-CN" sz="3600" b="1">
                  <a:ea typeface="楷体_GB2312" panose="02010609030101010101" pitchFamily="49" charset="-122"/>
                </a:rPr>
                <a:t>-</a:t>
              </a:r>
            </a:p>
          </p:txBody>
        </p:sp>
        <p:sp>
          <p:nvSpPr>
            <p:cNvPr id="21560" name="Text Box 49"/>
            <p:cNvSpPr txBox="1">
              <a:spLocks noChangeArrowheads="1"/>
            </p:cNvSpPr>
            <p:nvPr/>
          </p:nvSpPr>
          <p:spPr bwMode="auto">
            <a:xfrm>
              <a:off x="3120" y="1152"/>
              <a:ext cx="432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Us</a:t>
              </a:r>
            </a:p>
          </p:txBody>
        </p:sp>
        <p:sp>
          <p:nvSpPr>
            <p:cNvPr id="21561" name="Line 50"/>
            <p:cNvSpPr>
              <a:spLocks noChangeShapeType="1"/>
            </p:cNvSpPr>
            <p:nvPr/>
          </p:nvSpPr>
          <p:spPr bwMode="auto">
            <a:xfrm>
              <a:off x="5328" y="1440"/>
              <a:ext cx="192" cy="2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" name="Group 51"/>
          <p:cNvGrpSpPr/>
          <p:nvPr/>
        </p:nvGrpSpPr>
        <p:grpSpPr bwMode="auto">
          <a:xfrm>
            <a:off x="5778500" y="825500"/>
            <a:ext cx="1060450" cy="762000"/>
            <a:chOff x="6400" y="1400"/>
            <a:chExt cx="668" cy="480"/>
          </a:xfrm>
        </p:grpSpPr>
        <p:sp>
          <p:nvSpPr>
            <p:cNvPr id="21527" name="Text Box 52"/>
            <p:cNvSpPr txBox="1">
              <a:spLocks noChangeArrowheads="1"/>
            </p:cNvSpPr>
            <p:nvPr/>
          </p:nvSpPr>
          <p:spPr bwMode="auto">
            <a:xfrm>
              <a:off x="6492" y="1420"/>
              <a:ext cx="57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I</a:t>
              </a:r>
            </a:p>
          </p:txBody>
        </p:sp>
        <p:sp>
          <p:nvSpPr>
            <p:cNvPr id="21528" name="Line 53"/>
            <p:cNvSpPr>
              <a:spLocks noChangeShapeType="1"/>
            </p:cNvSpPr>
            <p:nvPr/>
          </p:nvSpPr>
          <p:spPr bwMode="auto">
            <a:xfrm>
              <a:off x="6400" y="1400"/>
              <a:ext cx="0" cy="480"/>
            </a:xfrm>
            <a:prstGeom prst="line">
              <a:avLst/>
            </a:prstGeom>
            <a:noFill/>
            <a:ln w="57150">
              <a:solidFill>
                <a:srgbClr val="F4002E"/>
              </a:solidFill>
              <a:round/>
              <a:tailEnd type="triangle" w="med" len="med"/>
            </a:ln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284152" name="Text Box 56"/>
          <p:cNvSpPr txBox="1">
            <a:spLocks noChangeArrowheads="1"/>
          </p:cNvSpPr>
          <p:nvPr/>
        </p:nvSpPr>
        <p:spPr bwMode="auto">
          <a:xfrm>
            <a:off x="381000" y="1238250"/>
            <a:ext cx="4800600" cy="579438"/>
          </a:xfrm>
          <a:prstGeom prst="rect">
            <a:avLst/>
          </a:prstGeom>
          <a:solidFill>
            <a:srgbClr val="66CCFF"/>
          </a:solidFill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rgbClr val="FF0000"/>
                </a:solidFill>
                <a:ea typeface="楷体_GB2312" panose="02010609030101010101" pitchFamily="49" charset="-122"/>
              </a:rPr>
              <a:t>注意电压源支路上的电流</a:t>
            </a:r>
            <a:endParaRPr lang="zh-CN" altLang="en-US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1284155" name="Text Box 59"/>
          <p:cNvSpPr txBox="1">
            <a:spLocks noChangeArrowheads="1"/>
          </p:cNvSpPr>
          <p:nvPr/>
        </p:nvSpPr>
        <p:spPr bwMode="auto">
          <a:xfrm>
            <a:off x="457200" y="2590800"/>
            <a:ext cx="23622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( G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 baseline="-25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1284156" name="Text Box 60"/>
          <p:cNvSpPr txBox="1">
            <a:spLocks noChangeArrowheads="1"/>
          </p:cNvSpPr>
          <p:nvPr/>
        </p:nvSpPr>
        <p:spPr bwMode="auto">
          <a:xfrm>
            <a:off x="2457450" y="2590800"/>
            <a:ext cx="18161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1284157" name="Text Box 61"/>
          <p:cNvSpPr txBox="1">
            <a:spLocks noChangeArrowheads="1"/>
          </p:cNvSpPr>
          <p:nvPr/>
        </p:nvSpPr>
        <p:spPr bwMode="auto">
          <a:xfrm>
            <a:off x="3695700" y="2609850"/>
            <a:ext cx="11303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=</a:t>
            </a:r>
            <a:r>
              <a:rPr lang="en-US" altLang="zh-CN" sz="3200">
                <a:solidFill>
                  <a:srgbClr val="F4002E"/>
                </a:solidFill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 I</a:t>
            </a:r>
          </a:p>
        </p:txBody>
      </p:sp>
      <p:sp>
        <p:nvSpPr>
          <p:cNvPr id="1284158" name="Text Box 62"/>
          <p:cNvSpPr txBox="1">
            <a:spLocks noChangeArrowheads="1"/>
          </p:cNvSpPr>
          <p:nvPr/>
        </p:nvSpPr>
        <p:spPr bwMode="auto">
          <a:xfrm>
            <a:off x="1752600" y="3886200"/>
            <a:ext cx="367665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+ (G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>
                <a:ea typeface="楷体_GB2312" panose="02010609030101010101" pitchFamily="49" charset="-122"/>
              </a:rPr>
              <a:t>3</a:t>
            </a:r>
            <a:r>
              <a:rPr lang="en-US" altLang="zh-CN" sz="3200">
                <a:ea typeface="楷体_GB2312" panose="02010609030101010101" pitchFamily="49" charset="-122"/>
              </a:rPr>
              <a:t>+G</a:t>
            </a:r>
            <a:r>
              <a:rPr lang="en-US" altLang="zh-CN" sz="32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2  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4159" name="Text Box 63"/>
          <p:cNvSpPr txBox="1">
            <a:spLocks noChangeArrowheads="1"/>
          </p:cNvSpPr>
          <p:nvPr/>
        </p:nvSpPr>
        <p:spPr bwMode="auto">
          <a:xfrm>
            <a:off x="438150" y="3848100"/>
            <a:ext cx="23241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en-US" sz="32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4160" name="Text Box 64"/>
          <p:cNvSpPr txBox="1">
            <a:spLocks noChangeArrowheads="1"/>
          </p:cNvSpPr>
          <p:nvPr/>
        </p:nvSpPr>
        <p:spPr bwMode="auto">
          <a:xfrm>
            <a:off x="4514850" y="3905250"/>
            <a:ext cx="20955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4 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4161" name="Text Box 65"/>
          <p:cNvSpPr txBox="1">
            <a:spLocks noChangeArrowheads="1"/>
          </p:cNvSpPr>
          <p:nvPr/>
        </p:nvSpPr>
        <p:spPr bwMode="auto">
          <a:xfrm>
            <a:off x="5880100" y="3886200"/>
            <a:ext cx="175895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= 0</a:t>
            </a:r>
            <a:endParaRPr lang="en-US" altLang="zh-CN" sz="2400">
              <a:ea typeface="楷体_GB2312" panose="02010609030101010101" pitchFamily="49" charset="-122"/>
            </a:endParaRPr>
          </a:p>
        </p:txBody>
      </p:sp>
      <p:sp>
        <p:nvSpPr>
          <p:cNvPr id="1284163" name="Text Box 67"/>
          <p:cNvSpPr txBox="1">
            <a:spLocks noChangeArrowheads="1"/>
          </p:cNvSpPr>
          <p:nvPr/>
        </p:nvSpPr>
        <p:spPr bwMode="auto">
          <a:xfrm>
            <a:off x="1752600" y="5162550"/>
            <a:ext cx="48006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+ (G</a:t>
            </a:r>
            <a:r>
              <a:rPr lang="en-US" altLang="zh-CN" sz="32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>
                <a:ea typeface="楷体_GB2312" panose="02010609030101010101" pitchFamily="49" charset="-122"/>
              </a:rPr>
              <a:t> +G</a:t>
            </a:r>
            <a:r>
              <a:rPr lang="en-US" altLang="zh-CN" sz="3200" baseline="-25000">
                <a:ea typeface="楷体_GB2312" panose="02010609030101010101" pitchFamily="49" charset="-122"/>
              </a:rPr>
              <a:t>5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4 </a:t>
            </a:r>
            <a:endParaRPr lang="en-US" altLang="zh-CN" sz="2400">
              <a:solidFill>
                <a:srgbClr val="F4002E"/>
              </a:solidFill>
              <a:ea typeface="楷体_GB2312" panose="02010609030101010101" pitchFamily="49" charset="-122"/>
            </a:endParaRPr>
          </a:p>
        </p:txBody>
      </p:sp>
      <p:sp>
        <p:nvSpPr>
          <p:cNvPr id="1284164" name="Text Box 68"/>
          <p:cNvSpPr txBox="1">
            <a:spLocks noChangeArrowheads="1"/>
          </p:cNvSpPr>
          <p:nvPr/>
        </p:nvSpPr>
        <p:spPr bwMode="auto">
          <a:xfrm>
            <a:off x="609600" y="5162550"/>
            <a:ext cx="480060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endParaRPr lang="en-US" altLang="zh-CN" sz="2400">
              <a:solidFill>
                <a:srgbClr val="F4002E"/>
              </a:solidFill>
              <a:ea typeface="楷体_GB2312" panose="02010609030101010101" pitchFamily="49" charset="-122"/>
            </a:endParaRPr>
          </a:p>
        </p:txBody>
      </p:sp>
      <p:sp>
        <p:nvSpPr>
          <p:cNvPr id="1284165" name="Text Box 69"/>
          <p:cNvSpPr txBox="1">
            <a:spLocks noChangeArrowheads="1"/>
          </p:cNvSpPr>
          <p:nvPr/>
        </p:nvSpPr>
        <p:spPr bwMode="auto">
          <a:xfrm>
            <a:off x="4038600" y="5162550"/>
            <a:ext cx="1390650" cy="4572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I </a:t>
            </a:r>
            <a:endParaRPr lang="en-US" altLang="zh-CN" sz="240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284167" name="AutoShape 71"/>
          <p:cNvSpPr/>
          <p:nvPr/>
        </p:nvSpPr>
        <p:spPr bwMode="auto">
          <a:xfrm>
            <a:off x="95250" y="2051050"/>
            <a:ext cx="361950" cy="4167188"/>
          </a:xfrm>
          <a:prstGeom prst="leftBrace">
            <a:avLst>
              <a:gd name="adj1" fmla="val 95943"/>
              <a:gd name="adj2" fmla="val 50000"/>
            </a:avLst>
          </a:prstGeom>
          <a:noFill/>
          <a:ln w="381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8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84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8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84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284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84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28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284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284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284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284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28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284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284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284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28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128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1284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4098" grpId="0" autoUpdateAnimBg="0"/>
      <p:bldP spid="1284101" grpId="0" autoUpdateAnimBg="0"/>
      <p:bldP spid="1284102" grpId="0" autoUpdateAnimBg="0"/>
      <p:bldP spid="1284103" grpId="0" autoUpdateAnimBg="0"/>
      <p:bldP spid="1284104" grpId="0" autoUpdateAnimBg="0"/>
      <p:bldP spid="1284105" grpId="0" autoUpdateAnimBg="0"/>
      <p:bldP spid="1284106" grpId="0" autoUpdateAnimBg="0"/>
      <p:bldP spid="1284152" grpId="0" animBg="1" autoUpdateAnimBg="0"/>
      <p:bldP spid="1284155" grpId="0" autoUpdateAnimBg="0"/>
      <p:bldP spid="1284156" grpId="0" autoUpdateAnimBg="0"/>
      <p:bldP spid="1284157" grpId="0" autoUpdateAnimBg="0"/>
      <p:bldP spid="1284158" grpId="0" autoUpdateAnimBg="0"/>
      <p:bldP spid="1284159" grpId="0" autoUpdateAnimBg="0"/>
      <p:bldP spid="1284160" grpId="0" autoUpdateAnimBg="0"/>
      <p:bldP spid="1284161" grpId="0" autoUpdateAnimBg="0"/>
      <p:bldP spid="1284163" grpId="0" autoUpdateAnimBg="0"/>
      <p:bldP spid="1284164" grpId="0" autoUpdateAnimBg="0"/>
      <p:bldP spid="1284165" grpId="0" autoUpdateAnimBg="0"/>
      <p:bldP spid="128416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36525" y="66675"/>
            <a:ext cx="2482850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7:</a:t>
            </a:r>
          </a:p>
        </p:txBody>
      </p:sp>
      <p:sp>
        <p:nvSpPr>
          <p:cNvPr id="1285124" name="Text Box 4"/>
          <p:cNvSpPr txBox="1">
            <a:spLocks noChangeArrowheads="1"/>
          </p:cNvSpPr>
          <p:nvPr/>
        </p:nvSpPr>
        <p:spPr bwMode="auto">
          <a:xfrm>
            <a:off x="1495425" y="241300"/>
            <a:ext cx="4572000" cy="64135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600">
                <a:ea typeface="楷体_GB2312" panose="02010609030101010101" pitchFamily="49" charset="-122"/>
              </a:rPr>
              <a:t>列节点方程</a:t>
            </a:r>
            <a:endParaRPr lang="zh-CN" altLang="en-US" sz="3600" b="1">
              <a:ea typeface="楷体_GB2312" panose="02010609030101010101" pitchFamily="49" charset="-122"/>
            </a:endParaRPr>
          </a:p>
        </p:txBody>
      </p:sp>
      <p:sp>
        <p:nvSpPr>
          <p:cNvPr id="1285178" name="Text Box 58"/>
          <p:cNvSpPr txBox="1">
            <a:spLocks noChangeArrowheads="1"/>
          </p:cNvSpPr>
          <p:nvPr/>
        </p:nvSpPr>
        <p:spPr bwMode="auto">
          <a:xfrm>
            <a:off x="609600" y="2971800"/>
            <a:ext cx="1447800" cy="64135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600">
                <a:solidFill>
                  <a:srgbClr val="FFFF00"/>
                </a:solidFill>
              </a:rPr>
              <a:t>解：</a:t>
            </a:r>
          </a:p>
        </p:txBody>
      </p:sp>
      <p:sp>
        <p:nvSpPr>
          <p:cNvPr id="1285179" name="Text Box 59"/>
          <p:cNvSpPr txBox="1">
            <a:spLocks noChangeArrowheads="1"/>
          </p:cNvSpPr>
          <p:nvPr/>
        </p:nvSpPr>
        <p:spPr bwMode="auto">
          <a:xfrm>
            <a:off x="533400" y="3810000"/>
            <a:ext cx="7667625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(1)   (1/R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+1/R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1285180" name="Text Box 60"/>
          <p:cNvSpPr txBox="1">
            <a:spLocks noChangeArrowheads="1"/>
          </p:cNvSpPr>
          <p:nvPr/>
        </p:nvSpPr>
        <p:spPr bwMode="auto">
          <a:xfrm>
            <a:off x="533400" y="4495800"/>
            <a:ext cx="7620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(2)                    +(1/R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+1/R</a:t>
            </a:r>
            <a:r>
              <a:rPr lang="en-US" altLang="zh-CN" sz="3200" baseline="-25000">
                <a:ea typeface="楷体_GB2312" panose="02010609030101010101" pitchFamily="49" charset="-122"/>
              </a:rPr>
              <a:t>3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1285181" name="Text Box 61"/>
          <p:cNvSpPr txBox="1">
            <a:spLocks noChangeArrowheads="1"/>
          </p:cNvSpPr>
          <p:nvPr/>
        </p:nvSpPr>
        <p:spPr bwMode="auto">
          <a:xfrm>
            <a:off x="533400" y="5181600"/>
            <a:ext cx="7086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(3)   (1/R</a:t>
            </a:r>
            <a:r>
              <a:rPr lang="en-US" altLang="zh-CN" sz="32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</a:p>
        </p:txBody>
      </p:sp>
      <p:sp>
        <p:nvSpPr>
          <p:cNvPr id="1285182" name="Text Box 62"/>
          <p:cNvSpPr txBox="1">
            <a:spLocks noChangeArrowheads="1"/>
          </p:cNvSpPr>
          <p:nvPr/>
        </p:nvSpPr>
        <p:spPr bwMode="auto">
          <a:xfrm>
            <a:off x="4067175" y="6034088"/>
            <a:ext cx="61722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b="1" baseline="-25000">
                <a:ea typeface="楷体_GB2312" panose="02010609030101010101" pitchFamily="49" charset="-122"/>
              </a:rPr>
              <a:t> </a:t>
            </a:r>
            <a:r>
              <a:rPr lang="zh-CN" altLang="en-US" sz="3200">
                <a:ea typeface="楷体_GB2312" panose="02010609030101010101" pitchFamily="49" charset="-122"/>
              </a:rPr>
              <a:t>制约方程</a:t>
            </a:r>
          </a:p>
        </p:txBody>
      </p:sp>
      <p:sp>
        <p:nvSpPr>
          <p:cNvPr id="1285183" name="AutoShape 63"/>
          <p:cNvSpPr/>
          <p:nvPr/>
        </p:nvSpPr>
        <p:spPr bwMode="auto">
          <a:xfrm>
            <a:off x="228600" y="3962400"/>
            <a:ext cx="228600" cy="2362200"/>
          </a:xfrm>
          <a:prstGeom prst="leftBrace">
            <a:avLst>
              <a:gd name="adj1" fmla="val 86111"/>
              <a:gd name="adj2" fmla="val 50000"/>
            </a:avLst>
          </a:prstGeom>
          <a:noFill/>
          <a:ln w="381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" name="Group 66"/>
          <p:cNvGrpSpPr/>
          <p:nvPr/>
        </p:nvGrpSpPr>
        <p:grpSpPr bwMode="auto">
          <a:xfrm>
            <a:off x="2619375" y="584200"/>
            <a:ext cx="5981700" cy="3240088"/>
            <a:chOff x="1650" y="368"/>
            <a:chExt cx="3768" cy="2041"/>
          </a:xfrm>
        </p:grpSpPr>
        <p:sp>
          <p:nvSpPr>
            <p:cNvPr id="22545" name="Oval 67"/>
            <p:cNvSpPr>
              <a:spLocks noChangeArrowheads="1"/>
            </p:cNvSpPr>
            <p:nvPr/>
          </p:nvSpPr>
          <p:spPr bwMode="auto">
            <a:xfrm>
              <a:off x="1834" y="1277"/>
              <a:ext cx="302" cy="31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46" name="Line 68"/>
            <p:cNvSpPr>
              <a:spLocks noChangeShapeType="1"/>
            </p:cNvSpPr>
            <p:nvPr/>
          </p:nvSpPr>
          <p:spPr bwMode="auto">
            <a:xfrm>
              <a:off x="1998" y="1612"/>
              <a:ext cx="0" cy="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47" name="Line 69"/>
            <p:cNvSpPr>
              <a:spLocks noChangeShapeType="1"/>
            </p:cNvSpPr>
            <p:nvPr/>
          </p:nvSpPr>
          <p:spPr bwMode="auto">
            <a:xfrm flipV="1">
              <a:off x="1998" y="748"/>
              <a:ext cx="0" cy="52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48" name="Line 70"/>
            <p:cNvSpPr>
              <a:spLocks noChangeShapeType="1"/>
            </p:cNvSpPr>
            <p:nvPr/>
          </p:nvSpPr>
          <p:spPr bwMode="auto">
            <a:xfrm>
              <a:off x="1854" y="1432"/>
              <a:ext cx="2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49" name="Line 71"/>
            <p:cNvSpPr>
              <a:spLocks noChangeShapeType="1"/>
            </p:cNvSpPr>
            <p:nvPr/>
          </p:nvSpPr>
          <p:spPr bwMode="auto">
            <a:xfrm rot="5411829" flipH="1">
              <a:off x="1893" y="1035"/>
              <a:ext cx="192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50" name="Text Box 72"/>
            <p:cNvSpPr txBox="1">
              <a:spLocks noChangeArrowheads="1"/>
            </p:cNvSpPr>
            <p:nvPr/>
          </p:nvSpPr>
          <p:spPr bwMode="auto">
            <a:xfrm>
              <a:off x="1650" y="940"/>
              <a:ext cx="52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Is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22551" name="Text Box 73"/>
            <p:cNvSpPr txBox="1">
              <a:spLocks noChangeArrowheads="1"/>
            </p:cNvSpPr>
            <p:nvPr/>
          </p:nvSpPr>
          <p:spPr bwMode="auto">
            <a:xfrm>
              <a:off x="4626" y="1488"/>
              <a:ext cx="528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4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2552" name="Text Box 74"/>
            <p:cNvSpPr txBox="1">
              <a:spLocks noChangeArrowheads="1"/>
            </p:cNvSpPr>
            <p:nvPr/>
          </p:nvSpPr>
          <p:spPr bwMode="auto">
            <a:xfrm>
              <a:off x="2862" y="844"/>
              <a:ext cx="50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2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2553" name="Text Box 75"/>
            <p:cNvSpPr txBox="1">
              <a:spLocks noChangeArrowheads="1"/>
            </p:cNvSpPr>
            <p:nvPr/>
          </p:nvSpPr>
          <p:spPr bwMode="auto">
            <a:xfrm>
              <a:off x="2214" y="1228"/>
              <a:ext cx="50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2554" name="Text Box 76"/>
            <p:cNvSpPr txBox="1">
              <a:spLocks noChangeArrowheads="1"/>
            </p:cNvSpPr>
            <p:nvPr/>
          </p:nvSpPr>
          <p:spPr bwMode="auto">
            <a:xfrm>
              <a:off x="3294" y="892"/>
              <a:ext cx="668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U</a:t>
              </a:r>
              <a:r>
                <a:rPr lang="en-US" altLang="zh-CN" sz="3200" b="1" baseline="-25000">
                  <a:solidFill>
                    <a:schemeClr val="folHlink"/>
                  </a:solidFill>
                  <a:ea typeface="楷体_GB2312" panose="02010609030101010101" pitchFamily="49" charset="-122"/>
                </a:rPr>
                <a:t>R2</a:t>
              </a:r>
            </a:p>
          </p:txBody>
        </p:sp>
        <p:sp>
          <p:nvSpPr>
            <p:cNvPr id="22555" name="Text Box 77"/>
            <p:cNvSpPr txBox="1">
              <a:spLocks noChangeArrowheads="1"/>
            </p:cNvSpPr>
            <p:nvPr/>
          </p:nvSpPr>
          <p:spPr bwMode="auto">
            <a:xfrm>
              <a:off x="3345" y="556"/>
              <a:ext cx="333" cy="92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ea typeface="宋体" panose="02010600030101010101" pitchFamily="2" charset="-122"/>
                </a:rPr>
                <a:t> -</a:t>
              </a:r>
            </a:p>
          </p:txBody>
        </p:sp>
        <p:sp>
          <p:nvSpPr>
            <p:cNvPr id="22556" name="Oval 78"/>
            <p:cNvSpPr>
              <a:spLocks noChangeArrowheads="1"/>
            </p:cNvSpPr>
            <p:nvPr/>
          </p:nvSpPr>
          <p:spPr bwMode="auto">
            <a:xfrm>
              <a:off x="5220" y="700"/>
              <a:ext cx="90" cy="8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57" name="Rectangle 79"/>
            <p:cNvSpPr>
              <a:spLocks noChangeArrowheads="1"/>
            </p:cNvSpPr>
            <p:nvPr/>
          </p:nvSpPr>
          <p:spPr bwMode="auto">
            <a:xfrm rot="5400000">
              <a:off x="4825" y="1412"/>
              <a:ext cx="395" cy="12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58" name="Oval 80"/>
            <p:cNvSpPr>
              <a:spLocks noChangeArrowheads="1"/>
            </p:cNvSpPr>
            <p:nvPr/>
          </p:nvSpPr>
          <p:spPr bwMode="auto">
            <a:xfrm>
              <a:off x="4988" y="2043"/>
              <a:ext cx="70" cy="9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59" name="Line 81"/>
            <p:cNvSpPr>
              <a:spLocks noChangeShapeType="1"/>
            </p:cNvSpPr>
            <p:nvPr/>
          </p:nvSpPr>
          <p:spPr bwMode="auto">
            <a:xfrm>
              <a:off x="5023" y="1665"/>
              <a:ext cx="0" cy="4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0" name="Oval 82"/>
            <p:cNvSpPr>
              <a:spLocks noChangeArrowheads="1"/>
            </p:cNvSpPr>
            <p:nvPr/>
          </p:nvSpPr>
          <p:spPr bwMode="auto">
            <a:xfrm>
              <a:off x="3678" y="2044"/>
              <a:ext cx="90" cy="9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1" name="Oval 83"/>
            <p:cNvSpPr>
              <a:spLocks noChangeArrowheads="1"/>
            </p:cNvSpPr>
            <p:nvPr/>
          </p:nvSpPr>
          <p:spPr bwMode="auto">
            <a:xfrm>
              <a:off x="5229" y="2044"/>
              <a:ext cx="81" cy="8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2" name="Oval 84"/>
            <p:cNvSpPr>
              <a:spLocks noChangeArrowheads="1"/>
            </p:cNvSpPr>
            <p:nvPr/>
          </p:nvSpPr>
          <p:spPr bwMode="auto">
            <a:xfrm>
              <a:off x="4974" y="700"/>
              <a:ext cx="81" cy="78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2563" name="Group 85"/>
            <p:cNvGrpSpPr/>
            <p:nvPr/>
          </p:nvGrpSpPr>
          <p:grpSpPr bwMode="auto">
            <a:xfrm>
              <a:off x="3246" y="748"/>
              <a:ext cx="96" cy="672"/>
              <a:chOff x="3216" y="2400"/>
              <a:chExt cx="96" cy="672"/>
            </a:xfrm>
          </p:grpSpPr>
          <p:sp>
            <p:nvSpPr>
              <p:cNvPr id="22592" name="Rectangle 86"/>
              <p:cNvSpPr>
                <a:spLocks noChangeArrowheads="1"/>
              </p:cNvSpPr>
              <p:nvPr/>
            </p:nvSpPr>
            <p:spPr bwMode="auto">
              <a:xfrm rot="5400000">
                <a:off x="3154" y="2675"/>
                <a:ext cx="219" cy="96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93" name="Line 87"/>
              <p:cNvSpPr>
                <a:spLocks noChangeShapeType="1"/>
              </p:cNvSpPr>
              <p:nvPr/>
            </p:nvSpPr>
            <p:spPr bwMode="auto">
              <a:xfrm flipV="1">
                <a:off x="3264" y="2400"/>
                <a:ext cx="0" cy="21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94" name="Line 88"/>
              <p:cNvSpPr>
                <a:spLocks noChangeShapeType="1"/>
              </p:cNvSpPr>
              <p:nvPr/>
            </p:nvSpPr>
            <p:spPr bwMode="auto">
              <a:xfrm flipH="1">
                <a:off x="3264" y="2832"/>
                <a:ext cx="0" cy="24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2564" name="Rectangle 89"/>
            <p:cNvSpPr>
              <a:spLocks noChangeArrowheads="1"/>
            </p:cNvSpPr>
            <p:nvPr/>
          </p:nvSpPr>
          <p:spPr bwMode="auto">
            <a:xfrm rot="5400000">
              <a:off x="2472" y="1306"/>
              <a:ext cx="372" cy="14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5" name="Line 90"/>
            <p:cNvSpPr>
              <a:spLocks noChangeShapeType="1"/>
            </p:cNvSpPr>
            <p:nvPr/>
          </p:nvSpPr>
          <p:spPr bwMode="auto">
            <a:xfrm flipV="1">
              <a:off x="2664" y="748"/>
              <a:ext cx="6" cy="44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6" name="Oval 91"/>
            <p:cNvSpPr>
              <a:spLocks noChangeArrowheads="1"/>
            </p:cNvSpPr>
            <p:nvPr/>
          </p:nvSpPr>
          <p:spPr bwMode="auto">
            <a:xfrm>
              <a:off x="2621" y="2050"/>
              <a:ext cx="90" cy="9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7" name="Oval 92"/>
            <p:cNvSpPr>
              <a:spLocks noChangeArrowheads="1"/>
            </p:cNvSpPr>
            <p:nvPr/>
          </p:nvSpPr>
          <p:spPr bwMode="auto">
            <a:xfrm>
              <a:off x="2622" y="700"/>
              <a:ext cx="90" cy="8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8" name="Line 93"/>
            <p:cNvSpPr>
              <a:spLocks noChangeShapeType="1"/>
            </p:cNvSpPr>
            <p:nvPr/>
          </p:nvSpPr>
          <p:spPr bwMode="auto">
            <a:xfrm>
              <a:off x="1998" y="748"/>
              <a:ext cx="129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9" name="Line 94"/>
            <p:cNvSpPr>
              <a:spLocks noChangeShapeType="1"/>
            </p:cNvSpPr>
            <p:nvPr/>
          </p:nvSpPr>
          <p:spPr bwMode="auto">
            <a:xfrm>
              <a:off x="1998" y="2092"/>
              <a:ext cx="326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70" name="Line 95"/>
            <p:cNvSpPr>
              <a:spLocks noChangeShapeType="1"/>
            </p:cNvSpPr>
            <p:nvPr/>
          </p:nvSpPr>
          <p:spPr bwMode="auto">
            <a:xfrm>
              <a:off x="2670" y="1564"/>
              <a:ext cx="0" cy="52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2571" name="Group 96"/>
            <p:cNvGrpSpPr/>
            <p:nvPr/>
          </p:nvGrpSpPr>
          <p:grpSpPr bwMode="auto">
            <a:xfrm>
              <a:off x="3678" y="1372"/>
              <a:ext cx="96" cy="768"/>
              <a:chOff x="3216" y="2592"/>
              <a:chExt cx="96" cy="768"/>
            </a:xfrm>
          </p:grpSpPr>
          <p:sp>
            <p:nvSpPr>
              <p:cNvPr id="22588" name="Rectangle 97"/>
              <p:cNvSpPr>
                <a:spLocks noChangeArrowheads="1"/>
              </p:cNvSpPr>
              <p:nvPr/>
            </p:nvSpPr>
            <p:spPr bwMode="auto">
              <a:xfrm rot="5400000">
                <a:off x="3144" y="2904"/>
                <a:ext cx="240" cy="96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89" name="Oval 98"/>
              <p:cNvSpPr>
                <a:spLocks noChangeArrowheads="1"/>
              </p:cNvSpPr>
              <p:nvPr/>
            </p:nvSpPr>
            <p:spPr bwMode="auto">
              <a:xfrm>
                <a:off x="3216" y="2592"/>
                <a:ext cx="90" cy="8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90" name="Line 99"/>
              <p:cNvSpPr>
                <a:spLocks noChangeShapeType="1"/>
              </p:cNvSpPr>
              <p:nvPr/>
            </p:nvSpPr>
            <p:spPr bwMode="auto">
              <a:xfrm>
                <a:off x="3264" y="3072"/>
                <a:ext cx="0" cy="28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2591" name="Line 100"/>
              <p:cNvSpPr>
                <a:spLocks noChangeShapeType="1"/>
              </p:cNvSpPr>
              <p:nvPr/>
            </p:nvSpPr>
            <p:spPr bwMode="auto">
              <a:xfrm flipV="1">
                <a:off x="3264" y="2640"/>
                <a:ext cx="0" cy="19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2572" name="Line 101"/>
            <p:cNvSpPr>
              <a:spLocks noChangeShapeType="1"/>
            </p:cNvSpPr>
            <p:nvPr/>
          </p:nvSpPr>
          <p:spPr bwMode="auto">
            <a:xfrm>
              <a:off x="3294" y="1420"/>
              <a:ext cx="81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73" name="Line 102"/>
            <p:cNvSpPr>
              <a:spLocks noChangeShapeType="1"/>
            </p:cNvSpPr>
            <p:nvPr/>
          </p:nvSpPr>
          <p:spPr bwMode="auto">
            <a:xfrm rot="5377999">
              <a:off x="4038" y="891"/>
              <a:ext cx="144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74" name="Rectangle 103"/>
            <p:cNvSpPr>
              <a:spLocks noChangeArrowheads="1"/>
            </p:cNvSpPr>
            <p:nvPr/>
          </p:nvSpPr>
          <p:spPr bwMode="auto">
            <a:xfrm rot="2780874">
              <a:off x="3966" y="1036"/>
              <a:ext cx="240" cy="24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75" name="Line 104"/>
            <p:cNvSpPr>
              <a:spLocks noChangeShapeType="1"/>
            </p:cNvSpPr>
            <p:nvPr/>
          </p:nvSpPr>
          <p:spPr bwMode="auto">
            <a:xfrm>
              <a:off x="3954" y="1168"/>
              <a:ext cx="2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76" name="Line 105"/>
            <p:cNvSpPr>
              <a:spLocks noChangeShapeType="1"/>
            </p:cNvSpPr>
            <p:nvPr/>
          </p:nvSpPr>
          <p:spPr bwMode="auto">
            <a:xfrm flipV="1">
              <a:off x="4110" y="748"/>
              <a:ext cx="0" cy="24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77" name="Line 106"/>
            <p:cNvSpPr>
              <a:spLocks noChangeShapeType="1"/>
            </p:cNvSpPr>
            <p:nvPr/>
          </p:nvSpPr>
          <p:spPr bwMode="auto">
            <a:xfrm>
              <a:off x="4110" y="1324"/>
              <a:ext cx="0" cy="9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78" name="Line 107"/>
            <p:cNvSpPr>
              <a:spLocks noChangeShapeType="1"/>
            </p:cNvSpPr>
            <p:nvPr/>
          </p:nvSpPr>
          <p:spPr bwMode="auto">
            <a:xfrm>
              <a:off x="4110" y="748"/>
              <a:ext cx="115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79" name="Line 108"/>
            <p:cNvSpPr>
              <a:spLocks noChangeShapeType="1"/>
            </p:cNvSpPr>
            <p:nvPr/>
          </p:nvSpPr>
          <p:spPr bwMode="auto">
            <a:xfrm flipV="1">
              <a:off x="5022" y="700"/>
              <a:ext cx="0" cy="57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80" name="Text Box 109"/>
            <p:cNvSpPr txBox="1">
              <a:spLocks noChangeArrowheads="1"/>
            </p:cNvSpPr>
            <p:nvPr/>
          </p:nvSpPr>
          <p:spPr bwMode="auto">
            <a:xfrm>
              <a:off x="3294" y="1564"/>
              <a:ext cx="50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3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2581" name="Text Box 110"/>
            <p:cNvSpPr txBox="1">
              <a:spLocks noChangeArrowheads="1"/>
            </p:cNvSpPr>
            <p:nvPr/>
          </p:nvSpPr>
          <p:spPr bwMode="auto">
            <a:xfrm>
              <a:off x="4158" y="1084"/>
              <a:ext cx="100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g</a:t>
              </a:r>
              <a:r>
                <a:rPr lang="en-US" altLang="zh-CN" sz="3200" b="1" baseline="-25000">
                  <a:ea typeface="楷体_GB2312" panose="02010609030101010101" pitchFamily="49" charset="-122"/>
                </a:rPr>
                <a:t>m</a:t>
              </a:r>
              <a:r>
                <a:rPr lang="en-US" altLang="zh-CN" sz="32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U</a:t>
              </a:r>
              <a:r>
                <a:rPr lang="en-US" altLang="zh-CN" sz="3200" b="1" baseline="-25000">
                  <a:solidFill>
                    <a:schemeClr val="folHlink"/>
                  </a:solidFill>
                  <a:ea typeface="楷体_GB2312" panose="02010609030101010101" pitchFamily="49" charset="-122"/>
                </a:rPr>
                <a:t>R2</a:t>
              </a:r>
              <a:endPara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22582" name="Line 111"/>
            <p:cNvSpPr>
              <a:spLocks noChangeShapeType="1"/>
            </p:cNvSpPr>
            <p:nvPr/>
          </p:nvSpPr>
          <p:spPr bwMode="auto">
            <a:xfrm>
              <a:off x="3726" y="2092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83" name="Line 112"/>
            <p:cNvSpPr>
              <a:spLocks noChangeShapeType="1"/>
            </p:cNvSpPr>
            <p:nvPr/>
          </p:nvSpPr>
          <p:spPr bwMode="auto">
            <a:xfrm>
              <a:off x="3630" y="2284"/>
              <a:ext cx="1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84" name="Text Box 113"/>
            <p:cNvSpPr txBox="1">
              <a:spLocks noChangeArrowheads="1"/>
            </p:cNvSpPr>
            <p:nvPr/>
          </p:nvSpPr>
          <p:spPr bwMode="auto">
            <a:xfrm>
              <a:off x="3726" y="1324"/>
              <a:ext cx="528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folHlink"/>
                  </a:solidFill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22585" name="Text Box 114"/>
            <p:cNvSpPr txBox="1">
              <a:spLocks noChangeArrowheads="1"/>
            </p:cNvSpPr>
            <p:nvPr/>
          </p:nvSpPr>
          <p:spPr bwMode="auto">
            <a:xfrm>
              <a:off x="2562" y="376"/>
              <a:ext cx="528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  <a:endParaRPr lang="en-US" altLang="zh-CN" sz="2800">
                <a:ea typeface="宋体" panose="02010600030101010101" pitchFamily="2" charset="-122"/>
              </a:endParaRPr>
            </a:p>
          </p:txBody>
        </p:sp>
        <p:sp>
          <p:nvSpPr>
            <p:cNvPr id="22586" name="Text Box 115"/>
            <p:cNvSpPr txBox="1">
              <a:spLocks noChangeArrowheads="1"/>
            </p:cNvSpPr>
            <p:nvPr/>
          </p:nvSpPr>
          <p:spPr bwMode="auto">
            <a:xfrm>
              <a:off x="4890" y="368"/>
              <a:ext cx="528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folHlink"/>
                  </a:solidFill>
                  <a:ea typeface="宋体" panose="02010600030101010101" pitchFamily="2" charset="-122"/>
                </a:rPr>
                <a:t>3</a:t>
              </a:r>
              <a:endParaRPr lang="en-US" altLang="zh-CN" sz="3600">
                <a:solidFill>
                  <a:schemeClr val="fol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2587" name="Text Box 116"/>
            <p:cNvSpPr txBox="1">
              <a:spLocks noChangeArrowheads="1"/>
            </p:cNvSpPr>
            <p:nvPr/>
          </p:nvSpPr>
          <p:spPr bwMode="auto">
            <a:xfrm>
              <a:off x="3822" y="2044"/>
              <a:ext cx="480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0</a:t>
              </a:r>
              <a:endParaRPr lang="en-US" altLang="zh-CN" sz="3600" b="1">
                <a:solidFill>
                  <a:schemeClr val="hlink"/>
                </a:solidFill>
                <a:ea typeface="楷体_GB2312" panose="02010609030101010101" pitchFamily="49" charset="-122"/>
              </a:endParaRPr>
            </a:p>
          </p:txBody>
        </p:sp>
      </p:grpSp>
      <p:sp>
        <p:nvSpPr>
          <p:cNvPr id="1285239" name="Text Box 119"/>
          <p:cNvSpPr txBox="1">
            <a:spLocks noChangeArrowheads="1"/>
          </p:cNvSpPr>
          <p:nvPr/>
        </p:nvSpPr>
        <p:spPr bwMode="auto">
          <a:xfrm>
            <a:off x="3702050" y="3802063"/>
            <a:ext cx="4537075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(1/R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1285240" name="Text Box 120"/>
          <p:cNvSpPr txBox="1">
            <a:spLocks noChangeArrowheads="1"/>
          </p:cNvSpPr>
          <p:nvPr/>
        </p:nvSpPr>
        <p:spPr bwMode="auto">
          <a:xfrm>
            <a:off x="5524500" y="3802063"/>
            <a:ext cx="2714625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dirty="0">
                <a:ea typeface="楷体_GB2312" panose="02010609030101010101" pitchFamily="49" charset="-122"/>
              </a:rPr>
              <a:t>= Is</a:t>
            </a:r>
          </a:p>
        </p:txBody>
      </p:sp>
      <p:sp>
        <p:nvSpPr>
          <p:cNvPr id="1285241" name="Text Box 121"/>
          <p:cNvSpPr txBox="1">
            <a:spLocks noChangeArrowheads="1"/>
          </p:cNvSpPr>
          <p:nvPr/>
        </p:nvSpPr>
        <p:spPr bwMode="auto">
          <a:xfrm>
            <a:off x="1352550" y="4495800"/>
            <a:ext cx="7620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1/R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)U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1285242" name="Text Box 122"/>
          <p:cNvSpPr txBox="1">
            <a:spLocks noChangeArrowheads="1"/>
          </p:cNvSpPr>
          <p:nvPr/>
        </p:nvSpPr>
        <p:spPr bwMode="auto">
          <a:xfrm>
            <a:off x="5629275" y="4495800"/>
            <a:ext cx="287655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baseline="-25000" dirty="0">
                <a:ea typeface="楷体_GB2312" panose="02010609030101010101" pitchFamily="49" charset="-122"/>
              </a:rPr>
              <a:t> </a:t>
            </a:r>
            <a:r>
              <a:rPr lang="en-US" altLang="zh-CN" sz="3200" dirty="0">
                <a:ea typeface="楷体_GB2312" panose="02010609030101010101" pitchFamily="49" charset="-122"/>
              </a:rPr>
              <a:t>= g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m</a:t>
            </a:r>
            <a:r>
              <a:rPr lang="en-US" altLang="zh-CN" sz="3200" dirty="0">
                <a:solidFill>
                  <a:schemeClr val="folHlink"/>
                </a:solidFill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>
                <a:solidFill>
                  <a:schemeClr val="folHlink"/>
                </a:solidFill>
                <a:ea typeface="楷体_GB2312" panose="02010609030101010101" pitchFamily="49" charset="-122"/>
              </a:rPr>
              <a:t>R2</a:t>
            </a:r>
            <a:endParaRPr lang="en-US" altLang="zh-CN" sz="3200" dirty="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285246" name="Text Box 126"/>
          <p:cNvSpPr txBox="1">
            <a:spLocks noChangeArrowheads="1"/>
          </p:cNvSpPr>
          <p:nvPr/>
        </p:nvSpPr>
        <p:spPr bwMode="auto">
          <a:xfrm>
            <a:off x="2840038" y="5173663"/>
            <a:ext cx="4465637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g</a:t>
            </a:r>
            <a:r>
              <a:rPr lang="en-US" altLang="zh-CN" sz="3200" baseline="-25000">
                <a:ea typeface="楷体_GB2312" panose="02010609030101010101" pitchFamily="49" charset="-122"/>
              </a:rPr>
              <a:t>m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R2</a:t>
            </a:r>
          </a:p>
        </p:txBody>
      </p:sp>
      <p:sp>
        <p:nvSpPr>
          <p:cNvPr id="1285248" name="Text Box 128"/>
          <p:cNvSpPr txBox="1">
            <a:spLocks noChangeArrowheads="1"/>
          </p:cNvSpPr>
          <p:nvPr/>
        </p:nvSpPr>
        <p:spPr bwMode="auto">
          <a:xfrm>
            <a:off x="1409700" y="6000750"/>
            <a:ext cx="61722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dirty="0"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R2 </a:t>
            </a:r>
            <a:r>
              <a:rPr lang="en-US" altLang="zh-CN" sz="3200" dirty="0">
                <a:ea typeface="楷体_GB2312" panose="02010609030101010101" pitchFamily="49" charset="-122"/>
              </a:rPr>
              <a:t>= U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1</a:t>
            </a:r>
            <a:r>
              <a:rPr lang="en-US" altLang="zh-CN" sz="3200" baseline="-25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3200" dirty="0"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2</a:t>
            </a:r>
            <a:r>
              <a:rPr lang="en-US" altLang="zh-CN" sz="3200" b="1" baseline="-25000" dirty="0">
                <a:ea typeface="楷体_GB2312" panose="02010609030101010101" pitchFamily="49" charset="-122"/>
              </a:rPr>
              <a:t>    </a:t>
            </a:r>
            <a:endParaRPr lang="en-US" altLang="zh-CN" sz="3200" dirty="0"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8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85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85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85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285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85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285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85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285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85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285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285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1285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5122" grpId="0" autoUpdateAnimBg="0"/>
      <p:bldP spid="1285124" grpId="0" autoUpdateAnimBg="0"/>
      <p:bldP spid="1285178" grpId="0" autoUpdateAnimBg="0"/>
      <p:bldP spid="1285179" grpId="0" autoUpdateAnimBg="0"/>
      <p:bldP spid="1285180" grpId="0" autoUpdateAnimBg="0"/>
      <p:bldP spid="1285181" grpId="0" autoUpdateAnimBg="0"/>
      <p:bldP spid="1285182" grpId="0" autoUpdateAnimBg="0"/>
      <p:bldP spid="1285183" grpId="0" animBg="1"/>
      <p:bldP spid="1285239" grpId="0" autoUpdateAnimBg="0"/>
      <p:bldP spid="1285240" grpId="0" autoUpdateAnimBg="0"/>
      <p:bldP spid="1285241" grpId="0" autoUpdateAnimBg="0"/>
      <p:bldP spid="1285242" grpId="0" autoUpdateAnimBg="0"/>
      <p:bldP spid="1285246" grpId="0" autoUpdateAnimBg="0"/>
      <p:bldP spid="1285248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38100"/>
            <a:ext cx="4800600" cy="1143000"/>
          </a:xfrm>
        </p:spPr>
        <p:txBody>
          <a:bodyPr/>
          <a:lstStyle/>
          <a:p>
            <a:pPr algn="l" eaLnBrk="1" hangingPunct="1"/>
            <a:r>
              <a:rPr kumimoji="1" lang="en-US" altLang="zh-CN" sz="4000">
                <a:solidFill>
                  <a:schemeClr val="folHlink"/>
                </a:solidFill>
                <a:ea typeface="楷体_GB2312" panose="02010609030101010101" pitchFamily="49" charset="-122"/>
              </a:rPr>
              <a:t>3. </a:t>
            </a:r>
            <a:r>
              <a:rPr kumimoji="1" lang="zh-CN" altLang="en-US" sz="4000">
                <a:solidFill>
                  <a:schemeClr val="folHlink"/>
                </a:solidFill>
                <a:ea typeface="楷体_GB2312" panose="02010609030101010101" pitchFamily="49" charset="-122"/>
              </a:rPr>
              <a:t>节点法的解题步骤</a:t>
            </a:r>
            <a:r>
              <a:rPr kumimoji="1" lang="en-US" altLang="zh-CN" sz="4000">
                <a:solidFill>
                  <a:schemeClr val="folHlink"/>
                </a:solidFill>
                <a:ea typeface="楷体_GB2312" panose="02010609030101010101" pitchFamily="49" charset="-122"/>
              </a:rPr>
              <a:t>:</a:t>
            </a:r>
          </a:p>
        </p:txBody>
      </p:sp>
      <p:sp>
        <p:nvSpPr>
          <p:cNvPr id="1286148" name="Text Box 4"/>
          <p:cNvSpPr txBox="1">
            <a:spLocks noChangeArrowheads="1"/>
          </p:cNvSpPr>
          <p:nvPr/>
        </p:nvSpPr>
        <p:spPr bwMode="auto">
          <a:xfrm>
            <a:off x="0" y="4191000"/>
            <a:ext cx="9220200" cy="10668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(1)</a:t>
            </a:r>
            <a:r>
              <a:rPr lang="zh-CN" altLang="en-US" sz="3200">
                <a:ea typeface="楷体_GB2312" panose="02010609030101010101" pitchFamily="49" charset="-122"/>
              </a:rPr>
              <a:t>节点方程的系数是电导，电源是电流源若电路中的元件是电阻，则要把电阻换成电导</a:t>
            </a:r>
            <a:r>
              <a:rPr lang="en-US" altLang="zh-CN" sz="3200">
                <a:ea typeface="楷体_GB2312" panose="02010609030101010101" pitchFamily="49" charset="-122"/>
              </a:rPr>
              <a:t>(G=1/R)</a:t>
            </a:r>
            <a:r>
              <a:rPr lang="zh-CN" altLang="en-US" sz="3200">
                <a:ea typeface="楷体_GB2312" panose="02010609030101010101" pitchFamily="49" charset="-122"/>
              </a:rPr>
              <a:t>。</a:t>
            </a:r>
          </a:p>
        </p:txBody>
      </p:sp>
      <p:sp>
        <p:nvSpPr>
          <p:cNvPr id="1286149" name="Text Box 5"/>
          <p:cNvSpPr txBox="1">
            <a:spLocks noChangeArrowheads="1"/>
          </p:cNvSpPr>
          <p:nvPr/>
        </p:nvSpPr>
        <p:spPr bwMode="auto">
          <a:xfrm>
            <a:off x="76200" y="3505200"/>
            <a:ext cx="3124200" cy="64135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600">
                <a:solidFill>
                  <a:schemeClr val="folHlink"/>
                </a:solidFill>
                <a:ea typeface="楷体_GB2312" panose="02010609030101010101" pitchFamily="49" charset="-122"/>
              </a:rPr>
              <a:t>4. </a:t>
            </a:r>
            <a:r>
              <a:rPr lang="zh-CN" altLang="en-US" sz="3600">
                <a:solidFill>
                  <a:schemeClr val="folHlink"/>
                </a:solidFill>
                <a:ea typeface="楷体_GB2312" panose="02010609030101010101" pitchFamily="49" charset="-122"/>
              </a:rPr>
              <a:t>注意事项</a:t>
            </a:r>
            <a:r>
              <a:rPr lang="en-US" altLang="zh-CN" sz="3600">
                <a:solidFill>
                  <a:schemeClr val="folHlink"/>
                </a:solidFill>
                <a:ea typeface="楷体_GB2312" panose="02010609030101010101" pitchFamily="49" charset="-122"/>
              </a:rPr>
              <a:t>:</a:t>
            </a:r>
          </a:p>
        </p:txBody>
      </p:sp>
      <p:sp>
        <p:nvSpPr>
          <p:cNvPr id="1286150" name="Text Box 6"/>
          <p:cNvSpPr txBox="1">
            <a:spLocks noChangeArrowheads="1"/>
          </p:cNvSpPr>
          <p:nvPr/>
        </p:nvSpPr>
        <p:spPr bwMode="auto">
          <a:xfrm>
            <a:off x="0" y="990600"/>
            <a:ext cx="4876800" cy="10668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(1) </a:t>
            </a:r>
            <a:r>
              <a:rPr lang="zh-CN" altLang="en-US" sz="3200">
                <a:ea typeface="楷体_GB2312" panose="02010609030101010101" pitchFamily="49" charset="-122"/>
              </a:rPr>
              <a:t>选参考点（选电源的一端，或支路的密集点）。</a:t>
            </a:r>
          </a:p>
        </p:txBody>
      </p:sp>
      <p:sp>
        <p:nvSpPr>
          <p:cNvPr id="1286151" name="Text Box 7"/>
          <p:cNvSpPr txBox="1">
            <a:spLocks noChangeArrowheads="1"/>
          </p:cNvSpPr>
          <p:nvPr/>
        </p:nvSpPr>
        <p:spPr bwMode="auto">
          <a:xfrm>
            <a:off x="0" y="2133600"/>
            <a:ext cx="5638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(2) </a:t>
            </a:r>
            <a:r>
              <a:rPr lang="zh-CN" altLang="en-US" sz="3200">
                <a:ea typeface="楷体_GB2312" panose="02010609030101010101" pitchFamily="49" charset="-122"/>
              </a:rPr>
              <a:t>对（</a:t>
            </a:r>
            <a:r>
              <a:rPr lang="en-US" altLang="zh-CN" sz="3200">
                <a:ea typeface="楷体_GB2312" panose="02010609030101010101" pitchFamily="49" charset="-122"/>
              </a:rPr>
              <a:t>n-1)</a:t>
            </a:r>
            <a:r>
              <a:rPr lang="zh-CN" altLang="en-US" sz="3200">
                <a:ea typeface="楷体_GB2312" panose="02010609030101010101" pitchFamily="49" charset="-122"/>
              </a:rPr>
              <a:t>个节点，列方程。</a:t>
            </a:r>
          </a:p>
        </p:txBody>
      </p:sp>
      <p:sp>
        <p:nvSpPr>
          <p:cNvPr id="1286152" name="Text Box 8"/>
          <p:cNvSpPr txBox="1">
            <a:spLocks noChangeArrowheads="1"/>
          </p:cNvSpPr>
          <p:nvPr/>
        </p:nvSpPr>
        <p:spPr bwMode="auto">
          <a:xfrm>
            <a:off x="0" y="2819400"/>
            <a:ext cx="2819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(3) </a:t>
            </a:r>
            <a:r>
              <a:rPr lang="zh-CN" altLang="en-US" sz="3200">
                <a:ea typeface="楷体_GB2312" panose="02010609030101010101" pitchFamily="49" charset="-122"/>
              </a:rPr>
              <a:t>解方程。</a:t>
            </a:r>
          </a:p>
        </p:txBody>
      </p:sp>
      <p:grpSp>
        <p:nvGrpSpPr>
          <p:cNvPr id="2" name="Group 10"/>
          <p:cNvGrpSpPr/>
          <p:nvPr/>
        </p:nvGrpSpPr>
        <p:grpSpPr bwMode="auto">
          <a:xfrm>
            <a:off x="5183188" y="457200"/>
            <a:ext cx="3732212" cy="2803525"/>
            <a:chOff x="3409" y="144"/>
            <a:chExt cx="2351" cy="1766"/>
          </a:xfrm>
        </p:grpSpPr>
        <p:sp>
          <p:nvSpPr>
            <p:cNvPr id="23577" name="Text Box 11"/>
            <p:cNvSpPr txBox="1">
              <a:spLocks noChangeArrowheads="1"/>
            </p:cNvSpPr>
            <p:nvPr/>
          </p:nvSpPr>
          <p:spPr bwMode="auto">
            <a:xfrm>
              <a:off x="5297" y="1215"/>
              <a:ext cx="463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Us</a:t>
              </a:r>
            </a:p>
          </p:txBody>
        </p:sp>
        <p:sp>
          <p:nvSpPr>
            <p:cNvPr id="23578" name="Text Box 12"/>
            <p:cNvSpPr txBox="1">
              <a:spLocks noChangeArrowheads="1"/>
            </p:cNvSpPr>
            <p:nvPr/>
          </p:nvSpPr>
          <p:spPr bwMode="auto">
            <a:xfrm>
              <a:off x="4295" y="672"/>
              <a:ext cx="424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0000"/>
                  </a:solidFill>
                  <a:ea typeface="宋体" panose="02010600030101010101" pitchFamily="2" charset="-122"/>
                </a:rPr>
                <a:t>2</a:t>
              </a:r>
              <a:endParaRPr lang="en-US" altLang="zh-CN" sz="3600" b="1">
                <a:ea typeface="宋体" panose="02010600030101010101" pitchFamily="2" charset="-122"/>
              </a:endParaRPr>
            </a:p>
          </p:txBody>
        </p:sp>
        <p:sp>
          <p:nvSpPr>
            <p:cNvPr id="23579" name="Rectangle 13"/>
            <p:cNvSpPr>
              <a:spLocks noChangeArrowheads="1"/>
            </p:cNvSpPr>
            <p:nvPr/>
          </p:nvSpPr>
          <p:spPr bwMode="auto">
            <a:xfrm>
              <a:off x="3910" y="962"/>
              <a:ext cx="270" cy="11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0" name="Rectangle 14"/>
            <p:cNvSpPr>
              <a:spLocks noChangeArrowheads="1"/>
            </p:cNvSpPr>
            <p:nvPr/>
          </p:nvSpPr>
          <p:spPr bwMode="auto">
            <a:xfrm rot="5400000">
              <a:off x="4286" y="1238"/>
              <a:ext cx="249" cy="15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1" name="Rectangle 15"/>
            <p:cNvSpPr>
              <a:spLocks noChangeArrowheads="1"/>
            </p:cNvSpPr>
            <p:nvPr/>
          </p:nvSpPr>
          <p:spPr bwMode="auto">
            <a:xfrm>
              <a:off x="4604" y="962"/>
              <a:ext cx="269" cy="11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2" name="Line 16"/>
            <p:cNvSpPr>
              <a:spLocks noChangeShapeType="1"/>
            </p:cNvSpPr>
            <p:nvPr/>
          </p:nvSpPr>
          <p:spPr bwMode="auto">
            <a:xfrm>
              <a:off x="4180" y="1018"/>
              <a:ext cx="42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3" name="Line 17"/>
            <p:cNvSpPr>
              <a:spLocks noChangeShapeType="1"/>
            </p:cNvSpPr>
            <p:nvPr/>
          </p:nvSpPr>
          <p:spPr bwMode="auto">
            <a:xfrm flipV="1">
              <a:off x="4411" y="1018"/>
              <a:ext cx="0" cy="16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4" name="Line 18"/>
            <p:cNvSpPr>
              <a:spLocks noChangeShapeType="1"/>
            </p:cNvSpPr>
            <p:nvPr/>
          </p:nvSpPr>
          <p:spPr bwMode="auto">
            <a:xfrm>
              <a:off x="4873" y="1018"/>
              <a:ext cx="30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5" name="Line 19"/>
            <p:cNvSpPr>
              <a:spLocks noChangeShapeType="1"/>
            </p:cNvSpPr>
            <p:nvPr/>
          </p:nvSpPr>
          <p:spPr bwMode="auto">
            <a:xfrm>
              <a:off x="3601" y="1018"/>
              <a:ext cx="30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6" name="Oval 20"/>
            <p:cNvSpPr>
              <a:spLocks noChangeArrowheads="1"/>
            </p:cNvSpPr>
            <p:nvPr/>
          </p:nvSpPr>
          <p:spPr bwMode="auto">
            <a:xfrm>
              <a:off x="4372" y="1582"/>
              <a:ext cx="77" cy="57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7" name="Oval 21"/>
            <p:cNvSpPr>
              <a:spLocks noChangeArrowheads="1"/>
            </p:cNvSpPr>
            <p:nvPr/>
          </p:nvSpPr>
          <p:spPr bwMode="auto">
            <a:xfrm>
              <a:off x="4372" y="990"/>
              <a:ext cx="77" cy="5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8" name="Line 22"/>
            <p:cNvSpPr>
              <a:spLocks noChangeShapeType="1"/>
            </p:cNvSpPr>
            <p:nvPr/>
          </p:nvSpPr>
          <p:spPr bwMode="auto">
            <a:xfrm>
              <a:off x="4334" y="1794"/>
              <a:ext cx="15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89" name="Text Box 23"/>
            <p:cNvSpPr txBox="1">
              <a:spLocks noChangeArrowheads="1"/>
            </p:cNvSpPr>
            <p:nvPr/>
          </p:nvSpPr>
          <p:spPr bwMode="auto">
            <a:xfrm>
              <a:off x="4488" y="1200"/>
              <a:ext cx="504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3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3590" name="Text Box 24"/>
            <p:cNvSpPr txBox="1">
              <a:spLocks noChangeArrowheads="1"/>
            </p:cNvSpPr>
            <p:nvPr/>
          </p:nvSpPr>
          <p:spPr bwMode="auto">
            <a:xfrm>
              <a:off x="4560" y="624"/>
              <a:ext cx="455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2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3591" name="Text Box 25"/>
            <p:cNvSpPr txBox="1">
              <a:spLocks noChangeArrowheads="1"/>
            </p:cNvSpPr>
            <p:nvPr/>
          </p:nvSpPr>
          <p:spPr bwMode="auto">
            <a:xfrm>
              <a:off x="3792" y="624"/>
              <a:ext cx="410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G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3592" name="Line 26"/>
            <p:cNvSpPr>
              <a:spLocks noChangeShapeType="1"/>
            </p:cNvSpPr>
            <p:nvPr/>
          </p:nvSpPr>
          <p:spPr bwMode="auto">
            <a:xfrm>
              <a:off x="3601" y="516"/>
              <a:ext cx="0" cy="63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93" name="Line 27"/>
            <p:cNvSpPr>
              <a:spLocks noChangeShapeType="1"/>
            </p:cNvSpPr>
            <p:nvPr/>
          </p:nvSpPr>
          <p:spPr bwMode="auto">
            <a:xfrm>
              <a:off x="5220" y="516"/>
              <a:ext cx="12" cy="111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94" name="Line 28"/>
            <p:cNvSpPr>
              <a:spLocks noChangeShapeType="1"/>
            </p:cNvSpPr>
            <p:nvPr/>
          </p:nvSpPr>
          <p:spPr bwMode="auto">
            <a:xfrm>
              <a:off x="3601" y="1439"/>
              <a:ext cx="0" cy="17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95" name="Line 29"/>
            <p:cNvSpPr>
              <a:spLocks noChangeShapeType="1"/>
            </p:cNvSpPr>
            <p:nvPr/>
          </p:nvSpPr>
          <p:spPr bwMode="auto">
            <a:xfrm>
              <a:off x="3601" y="1610"/>
              <a:ext cx="1619" cy="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96" name="Text Box 30"/>
            <p:cNvSpPr txBox="1">
              <a:spLocks noChangeArrowheads="1"/>
            </p:cNvSpPr>
            <p:nvPr/>
          </p:nvSpPr>
          <p:spPr bwMode="auto">
            <a:xfrm>
              <a:off x="3665" y="1200"/>
              <a:ext cx="655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Is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23597" name="Rectangle 31"/>
            <p:cNvSpPr>
              <a:spLocks noChangeArrowheads="1"/>
            </p:cNvSpPr>
            <p:nvPr/>
          </p:nvSpPr>
          <p:spPr bwMode="auto">
            <a:xfrm>
              <a:off x="4256" y="480"/>
              <a:ext cx="270" cy="107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98" name="Line 32"/>
            <p:cNvSpPr>
              <a:spLocks noChangeShapeType="1"/>
            </p:cNvSpPr>
            <p:nvPr/>
          </p:nvSpPr>
          <p:spPr bwMode="auto">
            <a:xfrm>
              <a:off x="4527" y="516"/>
              <a:ext cx="69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99" name="Line 33"/>
            <p:cNvSpPr>
              <a:spLocks noChangeShapeType="1"/>
            </p:cNvSpPr>
            <p:nvPr/>
          </p:nvSpPr>
          <p:spPr bwMode="auto">
            <a:xfrm flipH="1">
              <a:off x="3601" y="516"/>
              <a:ext cx="65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600" name="Oval 34"/>
            <p:cNvSpPr>
              <a:spLocks noChangeArrowheads="1"/>
            </p:cNvSpPr>
            <p:nvPr/>
          </p:nvSpPr>
          <p:spPr bwMode="auto">
            <a:xfrm>
              <a:off x="3563" y="977"/>
              <a:ext cx="77" cy="5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601" name="Oval 35"/>
            <p:cNvSpPr>
              <a:spLocks noChangeArrowheads="1"/>
            </p:cNvSpPr>
            <p:nvPr/>
          </p:nvSpPr>
          <p:spPr bwMode="auto">
            <a:xfrm>
              <a:off x="5182" y="977"/>
              <a:ext cx="77" cy="5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3602" name="Group 36"/>
            <p:cNvGrpSpPr/>
            <p:nvPr/>
          </p:nvGrpSpPr>
          <p:grpSpPr bwMode="auto">
            <a:xfrm>
              <a:off x="3486" y="1224"/>
              <a:ext cx="231" cy="213"/>
              <a:chOff x="1344" y="3648"/>
              <a:chExt cx="288" cy="288"/>
            </a:xfrm>
          </p:grpSpPr>
          <p:sp>
            <p:nvSpPr>
              <p:cNvPr id="23611" name="Line 37"/>
              <p:cNvSpPr>
                <a:spLocks noChangeShapeType="1"/>
              </p:cNvSpPr>
              <p:nvPr/>
            </p:nvSpPr>
            <p:spPr bwMode="auto">
              <a:xfrm>
                <a:off x="1344" y="3792"/>
                <a:ext cx="19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12" name="Oval 38"/>
              <p:cNvSpPr>
                <a:spLocks noChangeArrowheads="1"/>
              </p:cNvSpPr>
              <p:nvPr/>
            </p:nvSpPr>
            <p:spPr bwMode="auto">
              <a:xfrm>
                <a:off x="1344" y="3648"/>
                <a:ext cx="288" cy="28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613" name="Line 39"/>
              <p:cNvSpPr>
                <a:spLocks noChangeShapeType="1"/>
              </p:cNvSpPr>
              <p:nvPr/>
            </p:nvSpPr>
            <p:spPr bwMode="auto">
              <a:xfrm>
                <a:off x="1344" y="3792"/>
                <a:ext cx="28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3603" name="Line 40"/>
            <p:cNvSpPr>
              <a:spLocks noChangeShapeType="1"/>
            </p:cNvSpPr>
            <p:nvPr/>
          </p:nvSpPr>
          <p:spPr bwMode="auto">
            <a:xfrm rot="-5209211">
              <a:off x="3495" y="1119"/>
              <a:ext cx="213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604" name="Text Box 41"/>
            <p:cNvSpPr txBox="1">
              <a:spLocks noChangeArrowheads="1"/>
            </p:cNvSpPr>
            <p:nvPr/>
          </p:nvSpPr>
          <p:spPr bwMode="auto">
            <a:xfrm>
              <a:off x="4224" y="144"/>
              <a:ext cx="655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5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23605" name="Text Box 42"/>
            <p:cNvSpPr txBox="1">
              <a:spLocks noChangeArrowheads="1"/>
            </p:cNvSpPr>
            <p:nvPr/>
          </p:nvSpPr>
          <p:spPr bwMode="auto">
            <a:xfrm>
              <a:off x="3409" y="672"/>
              <a:ext cx="385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0000"/>
                  </a:solidFill>
                  <a:ea typeface="宋体" panose="02010600030101010101" pitchFamily="2" charset="-122"/>
                </a:rPr>
                <a:t>1</a:t>
              </a:r>
              <a:endParaRPr lang="en-US" altLang="zh-CN" sz="2400" b="1">
                <a:ea typeface="宋体" panose="02010600030101010101" pitchFamily="2" charset="-122"/>
              </a:endParaRPr>
            </a:p>
          </p:txBody>
        </p:sp>
        <p:sp>
          <p:nvSpPr>
            <p:cNvPr id="23606" name="Text Box 43"/>
            <p:cNvSpPr txBox="1">
              <a:spLocks noChangeArrowheads="1"/>
            </p:cNvSpPr>
            <p:nvPr/>
          </p:nvSpPr>
          <p:spPr bwMode="auto">
            <a:xfrm>
              <a:off x="5220" y="672"/>
              <a:ext cx="424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0000"/>
                  </a:solidFill>
                  <a:ea typeface="宋体" panose="02010600030101010101" pitchFamily="2" charset="-122"/>
                </a:rPr>
                <a:t>3</a:t>
              </a:r>
              <a:endParaRPr lang="en-US" altLang="zh-CN" sz="4000" b="1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3607" name="Line 44"/>
            <p:cNvSpPr>
              <a:spLocks noChangeShapeType="1"/>
            </p:cNvSpPr>
            <p:nvPr/>
          </p:nvSpPr>
          <p:spPr bwMode="auto">
            <a:xfrm>
              <a:off x="4411" y="1439"/>
              <a:ext cx="0" cy="35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608" name="Text Box 45"/>
            <p:cNvSpPr txBox="1">
              <a:spLocks noChangeArrowheads="1"/>
            </p:cNvSpPr>
            <p:nvPr/>
          </p:nvSpPr>
          <p:spPr bwMode="auto">
            <a:xfrm>
              <a:off x="4449" y="1545"/>
              <a:ext cx="38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0000"/>
                  </a:solidFill>
                  <a:ea typeface="楷体_GB2312" panose="02010609030101010101" pitchFamily="49" charset="-122"/>
                </a:rPr>
                <a:t>0</a:t>
              </a:r>
              <a:endParaRPr lang="en-US" altLang="zh-CN" sz="4000" b="1">
                <a:solidFill>
                  <a:srgbClr val="FF00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23609" name="Oval 46"/>
            <p:cNvSpPr>
              <a:spLocks noChangeArrowheads="1"/>
            </p:cNvSpPr>
            <p:nvPr/>
          </p:nvSpPr>
          <p:spPr bwMode="auto">
            <a:xfrm>
              <a:off x="5136" y="1200"/>
              <a:ext cx="192" cy="24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610" name="Text Box 47"/>
            <p:cNvSpPr txBox="1">
              <a:spLocks noChangeArrowheads="1"/>
            </p:cNvSpPr>
            <p:nvPr/>
          </p:nvSpPr>
          <p:spPr bwMode="auto">
            <a:xfrm>
              <a:off x="5232" y="912"/>
              <a:ext cx="288" cy="826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+</a:t>
              </a:r>
            </a:p>
            <a:p>
              <a:r>
                <a:rPr lang="en-US" altLang="zh-CN" sz="3200">
                  <a:ea typeface="楷体_GB2312" panose="02010609030101010101" pitchFamily="49" charset="-122"/>
                </a:rPr>
                <a:t>-</a:t>
              </a:r>
            </a:p>
          </p:txBody>
        </p:sp>
      </p:grpSp>
      <p:sp>
        <p:nvSpPr>
          <p:cNvPr id="1286192" name="Text Box 48"/>
          <p:cNvSpPr txBox="1">
            <a:spLocks noChangeArrowheads="1"/>
          </p:cNvSpPr>
          <p:nvPr/>
        </p:nvSpPr>
        <p:spPr bwMode="auto">
          <a:xfrm>
            <a:off x="6934200" y="457200"/>
            <a:ext cx="1066800" cy="51911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 b="1">
                <a:solidFill>
                  <a:srgbClr val="F4002E"/>
                </a:solidFill>
                <a:ea typeface="楷体_GB2312" panose="02010609030101010101" pitchFamily="49" charset="-122"/>
              </a:rPr>
              <a:t>1/R</a:t>
            </a:r>
            <a:r>
              <a:rPr lang="en-US" altLang="zh-CN" sz="2800" b="1" baseline="-25000">
                <a:solidFill>
                  <a:srgbClr val="F4002E"/>
                </a:solidFill>
                <a:ea typeface="楷体_GB2312" panose="02010609030101010101" pitchFamily="49" charset="-122"/>
              </a:rPr>
              <a:t>5</a:t>
            </a:r>
            <a:endParaRPr lang="en-US" altLang="zh-CN" sz="2800" b="1">
              <a:solidFill>
                <a:srgbClr val="F4002E"/>
              </a:solidFill>
              <a:ea typeface="楷体_GB2312" panose="02010609030101010101" pitchFamily="49" charset="-122"/>
            </a:endParaRPr>
          </a:p>
        </p:txBody>
      </p:sp>
      <p:sp>
        <p:nvSpPr>
          <p:cNvPr id="1286193" name="Text Box 49"/>
          <p:cNvSpPr txBox="1">
            <a:spLocks noChangeArrowheads="1"/>
          </p:cNvSpPr>
          <p:nvPr/>
        </p:nvSpPr>
        <p:spPr bwMode="auto">
          <a:xfrm>
            <a:off x="6850063" y="2690813"/>
            <a:ext cx="4572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0 </a:t>
            </a:r>
          </a:p>
        </p:txBody>
      </p:sp>
      <p:sp>
        <p:nvSpPr>
          <p:cNvPr id="1286194" name="Text Box 50"/>
          <p:cNvSpPr txBox="1">
            <a:spLocks noChangeArrowheads="1"/>
          </p:cNvSpPr>
          <p:nvPr/>
        </p:nvSpPr>
        <p:spPr bwMode="auto">
          <a:xfrm>
            <a:off x="6843713" y="2676525"/>
            <a:ext cx="4572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0 </a:t>
            </a:r>
          </a:p>
        </p:txBody>
      </p:sp>
      <p:grpSp>
        <p:nvGrpSpPr>
          <p:cNvPr id="4" name="Group 51"/>
          <p:cNvGrpSpPr/>
          <p:nvPr/>
        </p:nvGrpSpPr>
        <p:grpSpPr bwMode="auto">
          <a:xfrm>
            <a:off x="5181600" y="1295400"/>
            <a:ext cx="3352800" cy="579438"/>
            <a:chOff x="3408" y="960"/>
            <a:chExt cx="2112" cy="365"/>
          </a:xfrm>
        </p:grpSpPr>
        <p:sp>
          <p:nvSpPr>
            <p:cNvPr id="23571" name="Text Box 52"/>
            <p:cNvSpPr txBox="1">
              <a:spLocks noChangeArrowheads="1"/>
            </p:cNvSpPr>
            <p:nvPr/>
          </p:nvSpPr>
          <p:spPr bwMode="auto">
            <a:xfrm>
              <a:off x="3408" y="960"/>
              <a:ext cx="33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FF66"/>
                  </a:solidFill>
                  <a:ea typeface="楷体_GB2312" panose="02010609030101010101" pitchFamily="49" charset="-122"/>
                </a:rPr>
                <a:t>1</a:t>
              </a:r>
            </a:p>
          </p:txBody>
        </p:sp>
        <p:sp>
          <p:nvSpPr>
            <p:cNvPr id="23572" name="Text Box 53"/>
            <p:cNvSpPr txBox="1">
              <a:spLocks noChangeArrowheads="1"/>
            </p:cNvSpPr>
            <p:nvPr/>
          </p:nvSpPr>
          <p:spPr bwMode="auto">
            <a:xfrm>
              <a:off x="4320" y="960"/>
              <a:ext cx="384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FF66"/>
                  </a:solidFill>
                  <a:ea typeface="楷体_GB2312" panose="02010609030101010101" pitchFamily="49" charset="-122"/>
                </a:rPr>
                <a:t>2</a:t>
              </a:r>
            </a:p>
          </p:txBody>
        </p:sp>
        <p:sp>
          <p:nvSpPr>
            <p:cNvPr id="23573" name="Text Box 54"/>
            <p:cNvSpPr txBox="1">
              <a:spLocks noChangeArrowheads="1"/>
            </p:cNvSpPr>
            <p:nvPr/>
          </p:nvSpPr>
          <p:spPr bwMode="auto">
            <a:xfrm>
              <a:off x="4320" y="960"/>
              <a:ext cx="384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FF66"/>
                  </a:solidFill>
                  <a:ea typeface="楷体_GB2312" panose="02010609030101010101" pitchFamily="49" charset="-122"/>
                </a:rPr>
                <a:t>2</a:t>
              </a:r>
            </a:p>
          </p:txBody>
        </p:sp>
        <p:sp>
          <p:nvSpPr>
            <p:cNvPr id="23574" name="Text Box 55"/>
            <p:cNvSpPr txBox="1">
              <a:spLocks noChangeArrowheads="1"/>
            </p:cNvSpPr>
            <p:nvPr/>
          </p:nvSpPr>
          <p:spPr bwMode="auto">
            <a:xfrm>
              <a:off x="3408" y="960"/>
              <a:ext cx="33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FF66"/>
                  </a:solidFill>
                  <a:ea typeface="楷体_GB2312" panose="02010609030101010101" pitchFamily="49" charset="-122"/>
                </a:rPr>
                <a:t>1</a:t>
              </a:r>
            </a:p>
          </p:txBody>
        </p:sp>
        <p:sp>
          <p:nvSpPr>
            <p:cNvPr id="23575" name="Text Box 56"/>
            <p:cNvSpPr txBox="1">
              <a:spLocks noChangeArrowheads="1"/>
            </p:cNvSpPr>
            <p:nvPr/>
          </p:nvSpPr>
          <p:spPr bwMode="auto">
            <a:xfrm>
              <a:off x="5232" y="960"/>
              <a:ext cx="28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FF66"/>
                  </a:solidFill>
                  <a:ea typeface="楷体_GB2312" panose="02010609030101010101" pitchFamily="49" charset="-122"/>
                </a:rPr>
                <a:t>3</a:t>
              </a:r>
            </a:p>
          </p:txBody>
        </p:sp>
        <p:sp>
          <p:nvSpPr>
            <p:cNvPr id="23576" name="Text Box 57"/>
            <p:cNvSpPr txBox="1">
              <a:spLocks noChangeArrowheads="1"/>
            </p:cNvSpPr>
            <p:nvPr/>
          </p:nvSpPr>
          <p:spPr bwMode="auto">
            <a:xfrm>
              <a:off x="5232" y="960"/>
              <a:ext cx="28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FF66"/>
                  </a:solidFill>
                  <a:ea typeface="楷体_GB2312" panose="02010609030101010101" pitchFamily="49" charset="-122"/>
                </a:rPr>
                <a:t>3</a:t>
              </a:r>
            </a:p>
          </p:txBody>
        </p:sp>
      </p:grpSp>
      <p:sp>
        <p:nvSpPr>
          <p:cNvPr id="1286202" name="Text Box 58"/>
          <p:cNvSpPr txBox="1">
            <a:spLocks noChangeArrowheads="1"/>
          </p:cNvSpPr>
          <p:nvPr/>
        </p:nvSpPr>
        <p:spPr bwMode="auto">
          <a:xfrm>
            <a:off x="138113" y="5334000"/>
            <a:ext cx="8777287" cy="106680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(2)</a:t>
            </a:r>
            <a:r>
              <a:rPr lang="zh-CN" altLang="en-US" sz="3200">
                <a:ea typeface="楷体_GB2312" panose="02010609030101010101" pitchFamily="49" charset="-122"/>
              </a:rPr>
              <a:t>若电路中的电源是电压源，则 要注意电压源支路的电流。 </a:t>
            </a:r>
          </a:p>
        </p:txBody>
      </p:sp>
      <p:sp>
        <p:nvSpPr>
          <p:cNvPr id="1286203" name="Line 59"/>
          <p:cNvSpPr>
            <a:spLocks noChangeShapeType="1"/>
          </p:cNvSpPr>
          <p:nvPr/>
        </p:nvSpPr>
        <p:spPr bwMode="auto">
          <a:xfrm flipV="1">
            <a:off x="8077200" y="1905000"/>
            <a:ext cx="0" cy="914400"/>
          </a:xfrm>
          <a:prstGeom prst="line">
            <a:avLst/>
          </a:prstGeom>
          <a:noFill/>
          <a:ln w="38100">
            <a:solidFill>
              <a:srgbClr val="F4002E"/>
            </a:solidFill>
            <a:round/>
            <a:tailEnd type="triangle" w="lg" len="lg"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5" name="Group 67"/>
          <p:cNvGrpSpPr/>
          <p:nvPr/>
        </p:nvGrpSpPr>
        <p:grpSpPr bwMode="auto">
          <a:xfrm>
            <a:off x="7772400" y="1912938"/>
            <a:ext cx="331788" cy="914400"/>
            <a:chOff x="5184" y="1853"/>
            <a:chExt cx="209" cy="576"/>
          </a:xfrm>
        </p:grpSpPr>
        <p:sp>
          <p:nvSpPr>
            <p:cNvPr id="23569" name="Line 60"/>
            <p:cNvSpPr>
              <a:spLocks noChangeShapeType="1"/>
            </p:cNvSpPr>
            <p:nvPr/>
          </p:nvSpPr>
          <p:spPr bwMode="auto">
            <a:xfrm flipV="1">
              <a:off x="5388" y="1853"/>
              <a:ext cx="0" cy="576"/>
            </a:xfrm>
            <a:prstGeom prst="line">
              <a:avLst/>
            </a:prstGeom>
            <a:noFill/>
            <a:ln w="38100">
              <a:solidFill>
                <a:srgbClr val="F4002E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570" name="Text Box 66"/>
            <p:cNvSpPr txBox="1">
              <a:spLocks noChangeArrowheads="1"/>
            </p:cNvSpPr>
            <p:nvPr/>
          </p:nvSpPr>
          <p:spPr bwMode="auto">
            <a:xfrm>
              <a:off x="5184" y="2069"/>
              <a:ext cx="209" cy="2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400" b="1">
                  <a:solidFill>
                    <a:srgbClr val="FF0000"/>
                  </a:solidFill>
                  <a:ea typeface="宋体" panose="02010600030101010101" pitchFamily="2" charset="-122"/>
                </a:rPr>
                <a:t>I</a:t>
              </a:r>
            </a:p>
          </p:txBody>
        </p:sp>
      </p:grpSp>
      <p:sp>
        <p:nvSpPr>
          <p:cNvPr id="1286153" name="Line 9"/>
          <p:cNvSpPr>
            <a:spLocks noChangeShapeType="1"/>
          </p:cNvSpPr>
          <p:nvPr/>
        </p:nvSpPr>
        <p:spPr bwMode="auto">
          <a:xfrm flipV="1">
            <a:off x="8077200" y="1905000"/>
            <a:ext cx="0" cy="914400"/>
          </a:xfrm>
          <a:prstGeom prst="line">
            <a:avLst/>
          </a:prstGeom>
          <a:noFill/>
          <a:ln w="38100">
            <a:solidFill>
              <a:srgbClr val="F4002E"/>
            </a:solidFill>
            <a:round/>
            <a:tailEnd type="triangle" w="lg" len="lg"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9" dur="500"/>
                                        <p:tgtEl>
                                          <p:spTgt spid="128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1286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286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0"/>
                            </p:stCondLst>
                            <p:childTnLst>
                              <p:par>
                                <p:cTn id="27" presetID="23" presetClass="entr" presetSubtype="32" fill="hold" grpId="0" nodeType="afterEffect">
                                  <p:stCondLst>
                                    <p:cond delay="1000"/>
                                  </p:stCondLst>
                                  <p:iterate type="wd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286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1286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5" dur="500"/>
                                        <p:tgtEl>
                                          <p:spTgt spid="1286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4" dur="500"/>
                                        <p:tgtEl>
                                          <p:spTgt spid="128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9" dur="500"/>
                                        <p:tgtEl>
                                          <p:spTgt spid="128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4" dur="500"/>
                                        <p:tgtEl>
                                          <p:spTgt spid="128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286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286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86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86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7" dur="500"/>
                                        <p:tgtEl>
                                          <p:spTgt spid="1286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2" dur="500"/>
                                        <p:tgtEl>
                                          <p:spTgt spid="12861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6" dur="500"/>
                                        <p:tgtEl>
                                          <p:spTgt spid="128620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6146" grpId="0" autoUpdateAnimBg="0"/>
      <p:bldP spid="1286148" grpId="0" autoUpdateAnimBg="0"/>
      <p:bldP spid="1286149" grpId="0" autoUpdateAnimBg="0"/>
      <p:bldP spid="1286150" grpId="0" autoUpdateAnimBg="0"/>
      <p:bldP spid="1286151" grpId="0" autoUpdateAnimBg="0"/>
      <p:bldP spid="1286152" grpId="0" autoUpdateAnimBg="0"/>
      <p:bldP spid="1286192" grpId="0" autoUpdateAnimBg="0"/>
      <p:bldP spid="1286193" grpId="0" autoUpdateAnimBg="0"/>
      <p:bldP spid="1286194" grpId="0" autoUpdateAnimBg="0"/>
      <p:bldP spid="1286202" grpId="0" autoUpdateAnimBg="0"/>
      <p:bldP spid="1286203" grpId="0" animBg="1"/>
      <p:bldP spid="128615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258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0"/>
            <a:ext cx="8229600" cy="838200"/>
          </a:xfrm>
        </p:spPr>
        <p:txBody>
          <a:bodyPr/>
          <a:lstStyle/>
          <a:p>
            <a:pPr algn="l" eaLnBrk="1" hangingPunct="1"/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</a:rPr>
              <a:t> </a:t>
            </a:r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</a:rPr>
              <a:t>树支与连支</a:t>
            </a:r>
          </a:p>
        </p:txBody>
      </p:sp>
      <p:sp>
        <p:nvSpPr>
          <p:cNvPr id="1504259" name="Text Box 3"/>
          <p:cNvSpPr txBox="1">
            <a:spLocks noChangeArrowheads="1"/>
          </p:cNvSpPr>
          <p:nvPr/>
        </p:nvSpPr>
        <p:spPr bwMode="auto">
          <a:xfrm>
            <a:off x="4267200" y="762000"/>
            <a:ext cx="4267200" cy="5191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kumimoji="0" lang="zh-CN" altLang="en-US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树满足下列条件：</a:t>
            </a:r>
          </a:p>
        </p:txBody>
      </p:sp>
      <p:sp>
        <p:nvSpPr>
          <p:cNvPr id="1504260" name="Text Box 4"/>
          <p:cNvSpPr txBox="1">
            <a:spLocks noChangeArrowheads="1"/>
          </p:cNvSpPr>
          <p:nvPr/>
        </p:nvSpPr>
        <p:spPr bwMode="auto">
          <a:xfrm>
            <a:off x="4419600" y="1219200"/>
            <a:ext cx="4321175" cy="16303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kumimoji="0" lang="en-US" altLang="zh-CN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(1)</a:t>
            </a:r>
            <a:r>
              <a:rPr kumimoji="0" lang="zh-CN" altLang="en-US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连通</a:t>
            </a: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kumimoji="0" lang="en-US" altLang="zh-CN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(2)</a:t>
            </a:r>
            <a:r>
              <a:rPr kumimoji="0" lang="zh-CN" altLang="en-US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包含所有节点</a:t>
            </a: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kumimoji="0" lang="en-US" altLang="zh-CN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(3)</a:t>
            </a:r>
            <a:r>
              <a:rPr kumimoji="0" lang="zh-CN" altLang="en-US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不含闭合路径</a:t>
            </a:r>
          </a:p>
        </p:txBody>
      </p:sp>
      <p:grpSp>
        <p:nvGrpSpPr>
          <p:cNvPr id="2" name="Group 5"/>
          <p:cNvGrpSpPr/>
          <p:nvPr/>
        </p:nvGrpSpPr>
        <p:grpSpPr bwMode="auto">
          <a:xfrm>
            <a:off x="990600" y="990600"/>
            <a:ext cx="1739900" cy="2125663"/>
            <a:chOff x="3734" y="2619"/>
            <a:chExt cx="1154" cy="1339"/>
          </a:xfrm>
        </p:grpSpPr>
        <p:sp>
          <p:nvSpPr>
            <p:cNvPr id="1058" name="AutoShape 6"/>
            <p:cNvSpPr>
              <a:spLocks noChangeArrowheads="1"/>
            </p:cNvSpPr>
            <p:nvPr/>
          </p:nvSpPr>
          <p:spPr bwMode="auto">
            <a:xfrm>
              <a:off x="3734" y="2906"/>
              <a:ext cx="1154" cy="1052"/>
            </a:xfrm>
            <a:prstGeom prst="diamond">
              <a:avLst/>
            </a:prstGeom>
            <a:noFill/>
            <a:ln w="57150">
              <a:solidFill>
                <a:srgbClr val="FFCC00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59" name="Arc 7"/>
            <p:cNvSpPr/>
            <p:nvPr/>
          </p:nvSpPr>
          <p:spPr bwMode="auto">
            <a:xfrm>
              <a:off x="3736" y="2619"/>
              <a:ext cx="1152" cy="807"/>
            </a:xfrm>
            <a:custGeom>
              <a:avLst/>
              <a:gdLst>
                <a:gd name="T0" fmla="*/ 0 w 43200"/>
                <a:gd name="T1" fmla="*/ 1 h 21600"/>
                <a:gd name="T2" fmla="*/ 1 w 43200"/>
                <a:gd name="T3" fmla="*/ 1 h 21600"/>
                <a:gd name="T4" fmla="*/ 0 w 43200"/>
                <a:gd name="T5" fmla="*/ 1 h 216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21600"/>
                <a:gd name="T11" fmla="*/ 43200 w 432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21600" fill="none" extrusionOk="0">
                  <a:moveTo>
                    <a:pt x="0" y="21600"/>
                  </a:moveTo>
                  <a:cubicBezTo>
                    <a:pt x="0" y="9670"/>
                    <a:pt x="9670" y="0"/>
                    <a:pt x="21600" y="0"/>
                  </a:cubicBezTo>
                  <a:cubicBezTo>
                    <a:pt x="33529" y="0"/>
                    <a:pt x="43200" y="9670"/>
                    <a:pt x="43200" y="21600"/>
                  </a:cubicBezTo>
                </a:path>
                <a:path w="43200" h="21600" stroke="0" extrusionOk="0">
                  <a:moveTo>
                    <a:pt x="0" y="21600"/>
                  </a:moveTo>
                  <a:cubicBezTo>
                    <a:pt x="0" y="9670"/>
                    <a:pt x="9670" y="0"/>
                    <a:pt x="21600" y="0"/>
                  </a:cubicBezTo>
                  <a:cubicBezTo>
                    <a:pt x="33529" y="0"/>
                    <a:pt x="43200" y="9670"/>
                    <a:pt x="43200" y="21600"/>
                  </a:cubicBezTo>
                  <a:lnTo>
                    <a:pt x="21600" y="21600"/>
                  </a:lnTo>
                  <a:close/>
                </a:path>
              </a:pathLst>
            </a:custGeom>
            <a:noFill/>
            <a:ln w="57150">
              <a:solidFill>
                <a:srgbClr val="FFCC00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60" name="Line 8"/>
            <p:cNvSpPr>
              <a:spLocks noChangeShapeType="1"/>
            </p:cNvSpPr>
            <p:nvPr/>
          </p:nvSpPr>
          <p:spPr bwMode="auto">
            <a:xfrm>
              <a:off x="4320" y="2906"/>
              <a:ext cx="0" cy="1052"/>
            </a:xfrm>
            <a:prstGeom prst="line">
              <a:avLst/>
            </a:prstGeom>
            <a:noFill/>
            <a:ln w="57150">
              <a:solidFill>
                <a:srgbClr val="FFCC00"/>
              </a:solidFill>
              <a:round/>
              <a:headEnd type="oval" w="med" len="med"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61" name="Line 9"/>
            <p:cNvSpPr>
              <a:spLocks noChangeShapeType="1"/>
            </p:cNvSpPr>
            <p:nvPr/>
          </p:nvSpPr>
          <p:spPr bwMode="auto">
            <a:xfrm>
              <a:off x="3736" y="3426"/>
              <a:ext cx="584" cy="532"/>
            </a:xfrm>
            <a:prstGeom prst="line">
              <a:avLst/>
            </a:prstGeom>
            <a:noFill/>
            <a:ln w="57150">
              <a:solidFill>
                <a:srgbClr val="FFCC00"/>
              </a:solidFill>
              <a:round/>
              <a:headEnd type="oval" w="med" len="med"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62" name="Line 10"/>
            <p:cNvSpPr>
              <a:spLocks noChangeShapeType="1"/>
            </p:cNvSpPr>
            <p:nvPr/>
          </p:nvSpPr>
          <p:spPr bwMode="auto">
            <a:xfrm flipH="1">
              <a:off x="4320" y="3424"/>
              <a:ext cx="568" cy="534"/>
            </a:xfrm>
            <a:prstGeom prst="line">
              <a:avLst/>
            </a:prstGeom>
            <a:noFill/>
            <a:ln w="57150">
              <a:solidFill>
                <a:srgbClr val="FFCC00"/>
              </a:solidFill>
              <a:round/>
              <a:headEnd type="oval" w="med" len="med"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" name="Group 11"/>
          <p:cNvGrpSpPr/>
          <p:nvPr/>
        </p:nvGrpSpPr>
        <p:grpSpPr bwMode="auto">
          <a:xfrm>
            <a:off x="304800" y="3733800"/>
            <a:ext cx="1368425" cy="1439863"/>
            <a:chOff x="2304" y="1776"/>
            <a:chExt cx="538" cy="646"/>
          </a:xfrm>
        </p:grpSpPr>
        <p:sp>
          <p:nvSpPr>
            <p:cNvPr id="1055" name="Line 12"/>
            <p:cNvSpPr>
              <a:spLocks noChangeShapeType="1"/>
            </p:cNvSpPr>
            <p:nvPr/>
          </p:nvSpPr>
          <p:spPr bwMode="auto">
            <a:xfrm>
              <a:off x="2304" y="1991"/>
              <a:ext cx="288" cy="431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 type="oval" w="med" len="med"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56" name="Line 13"/>
            <p:cNvSpPr>
              <a:spLocks noChangeShapeType="1"/>
            </p:cNvSpPr>
            <p:nvPr/>
          </p:nvSpPr>
          <p:spPr bwMode="auto">
            <a:xfrm>
              <a:off x="2592" y="1776"/>
              <a:ext cx="0" cy="646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 type="oval" w="med" len="med"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57" name="Line 14"/>
            <p:cNvSpPr>
              <a:spLocks noChangeShapeType="1"/>
            </p:cNvSpPr>
            <p:nvPr/>
          </p:nvSpPr>
          <p:spPr bwMode="auto">
            <a:xfrm flipV="1">
              <a:off x="2592" y="1991"/>
              <a:ext cx="250" cy="431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 type="oval" w="med" len="med"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" name="Group 15"/>
          <p:cNvGrpSpPr/>
          <p:nvPr/>
        </p:nvGrpSpPr>
        <p:grpSpPr bwMode="auto">
          <a:xfrm>
            <a:off x="2057400" y="3581400"/>
            <a:ext cx="1584325" cy="1728788"/>
            <a:chOff x="4474" y="2618"/>
            <a:chExt cx="844" cy="816"/>
          </a:xfrm>
        </p:grpSpPr>
        <p:sp>
          <p:nvSpPr>
            <p:cNvPr id="1051" name="Line 16"/>
            <p:cNvSpPr>
              <a:spLocks noChangeShapeType="1"/>
            </p:cNvSpPr>
            <p:nvPr/>
          </p:nvSpPr>
          <p:spPr bwMode="auto">
            <a:xfrm flipH="1">
              <a:off x="4474" y="2618"/>
              <a:ext cx="412" cy="385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052" name="Group 17"/>
            <p:cNvGrpSpPr/>
            <p:nvPr/>
          </p:nvGrpSpPr>
          <p:grpSpPr bwMode="auto">
            <a:xfrm>
              <a:off x="4886" y="2618"/>
              <a:ext cx="432" cy="816"/>
              <a:chOff x="4886" y="2618"/>
              <a:chExt cx="432" cy="816"/>
            </a:xfrm>
          </p:grpSpPr>
          <p:sp>
            <p:nvSpPr>
              <p:cNvPr id="1053" name="Line 18"/>
              <p:cNvSpPr>
                <a:spLocks noChangeShapeType="1"/>
              </p:cNvSpPr>
              <p:nvPr/>
            </p:nvSpPr>
            <p:spPr bwMode="auto">
              <a:xfrm>
                <a:off x="4886" y="2618"/>
                <a:ext cx="432" cy="385"/>
              </a:xfrm>
              <a:prstGeom prst="line">
                <a:avLst/>
              </a:prstGeom>
              <a:noFill/>
              <a:ln w="57150">
                <a:solidFill>
                  <a:srgbClr val="00FF00"/>
                </a:solidFill>
                <a:round/>
                <a:headEnd type="oval" w="med" len="med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54" name="Line 19"/>
              <p:cNvSpPr>
                <a:spLocks noChangeShapeType="1"/>
              </p:cNvSpPr>
              <p:nvPr/>
            </p:nvSpPr>
            <p:spPr bwMode="auto">
              <a:xfrm flipH="1">
                <a:off x="4886" y="3003"/>
                <a:ext cx="432" cy="431"/>
              </a:xfrm>
              <a:prstGeom prst="line">
                <a:avLst/>
              </a:prstGeom>
              <a:noFill/>
              <a:ln w="57150">
                <a:solidFill>
                  <a:srgbClr val="00FF00"/>
                </a:solidFill>
                <a:round/>
                <a:headEnd type="oval" w="med" len="med"/>
                <a:tailEnd type="oval" w="med" len="med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6" name="Group 20"/>
          <p:cNvGrpSpPr/>
          <p:nvPr/>
        </p:nvGrpSpPr>
        <p:grpSpPr bwMode="auto">
          <a:xfrm>
            <a:off x="4054475" y="3657600"/>
            <a:ext cx="1584325" cy="1728788"/>
            <a:chOff x="3839" y="2369"/>
            <a:chExt cx="998" cy="1089"/>
          </a:xfrm>
        </p:grpSpPr>
        <p:grpSp>
          <p:nvGrpSpPr>
            <p:cNvPr id="1045" name="Group 21"/>
            <p:cNvGrpSpPr/>
            <p:nvPr/>
          </p:nvGrpSpPr>
          <p:grpSpPr bwMode="auto">
            <a:xfrm>
              <a:off x="3839" y="2369"/>
              <a:ext cx="998" cy="1089"/>
              <a:chOff x="4474" y="2618"/>
              <a:chExt cx="844" cy="816"/>
            </a:xfrm>
          </p:grpSpPr>
          <p:sp>
            <p:nvSpPr>
              <p:cNvPr id="1047" name="Line 22"/>
              <p:cNvSpPr>
                <a:spLocks noChangeShapeType="1"/>
              </p:cNvSpPr>
              <p:nvPr/>
            </p:nvSpPr>
            <p:spPr bwMode="auto">
              <a:xfrm flipH="1">
                <a:off x="4474" y="2618"/>
                <a:ext cx="412" cy="385"/>
              </a:xfrm>
              <a:prstGeom prst="line">
                <a:avLst/>
              </a:prstGeom>
              <a:noFill/>
              <a:ln w="57150">
                <a:noFill/>
                <a:round/>
                <a:tailEnd type="oval" w="med" len="med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048" name="Group 23"/>
              <p:cNvGrpSpPr/>
              <p:nvPr/>
            </p:nvGrpSpPr>
            <p:grpSpPr bwMode="auto">
              <a:xfrm>
                <a:off x="4886" y="2618"/>
                <a:ext cx="432" cy="816"/>
                <a:chOff x="4886" y="2618"/>
                <a:chExt cx="432" cy="816"/>
              </a:xfrm>
            </p:grpSpPr>
            <p:sp>
              <p:nvSpPr>
                <p:cNvPr id="1049" name="Line 24"/>
                <p:cNvSpPr>
                  <a:spLocks noChangeShapeType="1"/>
                </p:cNvSpPr>
                <p:nvPr/>
              </p:nvSpPr>
              <p:spPr bwMode="auto">
                <a:xfrm>
                  <a:off x="4886" y="2618"/>
                  <a:ext cx="432" cy="385"/>
                </a:xfrm>
                <a:prstGeom prst="line">
                  <a:avLst/>
                </a:prstGeom>
                <a:noFill/>
                <a:ln w="57150">
                  <a:solidFill>
                    <a:srgbClr val="00FF00"/>
                  </a:solidFill>
                  <a:round/>
                  <a:headEnd type="oval" w="med" len="med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050" name="Line 25"/>
                <p:cNvSpPr>
                  <a:spLocks noChangeShapeType="1"/>
                </p:cNvSpPr>
                <p:nvPr/>
              </p:nvSpPr>
              <p:spPr bwMode="auto">
                <a:xfrm flipH="1">
                  <a:off x="4886" y="3003"/>
                  <a:ext cx="432" cy="431"/>
                </a:xfrm>
                <a:prstGeom prst="line">
                  <a:avLst/>
                </a:prstGeom>
                <a:noFill/>
                <a:ln w="57150">
                  <a:solidFill>
                    <a:srgbClr val="00FF00"/>
                  </a:solidFill>
                  <a:round/>
                  <a:headEnd type="oval" w="med" len="med"/>
                  <a:tailEnd type="oval" w="med" len="med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046" name="Line 26"/>
            <p:cNvSpPr>
              <a:spLocks noChangeShapeType="1"/>
            </p:cNvSpPr>
            <p:nvPr/>
          </p:nvSpPr>
          <p:spPr bwMode="auto">
            <a:xfrm>
              <a:off x="3839" y="2868"/>
              <a:ext cx="499" cy="590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 type="oval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04283" name="Text Box 27"/>
          <p:cNvSpPr txBox="1">
            <a:spLocks noChangeArrowheads="1"/>
          </p:cNvSpPr>
          <p:nvPr/>
        </p:nvSpPr>
        <p:spPr bwMode="auto">
          <a:xfrm>
            <a:off x="290513" y="5576888"/>
            <a:ext cx="3384550" cy="5191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 eaLnBrk="0" hangingPunct="0">
              <a:spcBef>
                <a:spcPct val="0"/>
              </a:spcBef>
            </a:pPr>
            <a:r>
              <a:rPr lang="zh-CN" altLang="en-US" sz="2800" b="1">
                <a:ea typeface="宋体" panose="02010600030101010101" pitchFamily="2" charset="-122"/>
              </a:rPr>
              <a:t>树支：构成树的支路</a:t>
            </a:r>
            <a:endParaRPr lang="zh-CN" altLang="en-US" sz="2800">
              <a:ea typeface="宋体" panose="02010600030101010101" pitchFamily="2" charset="-122"/>
            </a:endParaRPr>
          </a:p>
        </p:txBody>
      </p:sp>
      <p:sp>
        <p:nvSpPr>
          <p:cNvPr id="1504284" name="Text Box 28"/>
          <p:cNvSpPr txBox="1">
            <a:spLocks noChangeArrowheads="1"/>
          </p:cNvSpPr>
          <p:nvPr/>
        </p:nvSpPr>
        <p:spPr bwMode="auto">
          <a:xfrm>
            <a:off x="3779838" y="5554663"/>
            <a:ext cx="5162550" cy="5191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 eaLnBrk="0" hangingPunct="0">
              <a:spcBef>
                <a:spcPct val="0"/>
              </a:spcBef>
            </a:pPr>
            <a:r>
              <a:rPr lang="zh-CN" altLang="en-US" sz="2800" b="1">
                <a:ea typeface="宋体" panose="02010600030101010101" pitchFamily="2" charset="-122"/>
              </a:rPr>
              <a:t>连支：属于图而不属于树的支路</a:t>
            </a:r>
            <a:endParaRPr lang="zh-CN" altLang="en-US" sz="2800">
              <a:ea typeface="宋体" panose="02010600030101010101" pitchFamily="2" charset="-122"/>
            </a:endParaRPr>
          </a:p>
        </p:txBody>
      </p:sp>
      <p:grpSp>
        <p:nvGrpSpPr>
          <p:cNvPr id="9" name="Group 29"/>
          <p:cNvGrpSpPr/>
          <p:nvPr/>
        </p:nvGrpSpPr>
        <p:grpSpPr bwMode="auto">
          <a:xfrm>
            <a:off x="990600" y="985838"/>
            <a:ext cx="1739900" cy="2125662"/>
            <a:chOff x="3734" y="2619"/>
            <a:chExt cx="1154" cy="1339"/>
          </a:xfrm>
        </p:grpSpPr>
        <p:sp>
          <p:nvSpPr>
            <p:cNvPr id="1040" name="AutoShape 30"/>
            <p:cNvSpPr>
              <a:spLocks noChangeArrowheads="1"/>
            </p:cNvSpPr>
            <p:nvPr/>
          </p:nvSpPr>
          <p:spPr bwMode="auto">
            <a:xfrm>
              <a:off x="3734" y="2906"/>
              <a:ext cx="1154" cy="1052"/>
            </a:xfrm>
            <a:prstGeom prst="diamond">
              <a:avLst/>
            </a:prstGeom>
            <a:noFill/>
            <a:ln w="57150">
              <a:solidFill>
                <a:srgbClr val="FFCC00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41" name="Arc 31"/>
            <p:cNvSpPr/>
            <p:nvPr/>
          </p:nvSpPr>
          <p:spPr bwMode="auto">
            <a:xfrm>
              <a:off x="3736" y="2619"/>
              <a:ext cx="1152" cy="807"/>
            </a:xfrm>
            <a:custGeom>
              <a:avLst/>
              <a:gdLst>
                <a:gd name="T0" fmla="*/ 0 w 43200"/>
                <a:gd name="T1" fmla="*/ 1 h 21600"/>
                <a:gd name="T2" fmla="*/ 1 w 43200"/>
                <a:gd name="T3" fmla="*/ 1 h 21600"/>
                <a:gd name="T4" fmla="*/ 0 w 43200"/>
                <a:gd name="T5" fmla="*/ 1 h 216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21600"/>
                <a:gd name="T11" fmla="*/ 43200 w 432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21600" fill="none" extrusionOk="0">
                  <a:moveTo>
                    <a:pt x="0" y="21600"/>
                  </a:moveTo>
                  <a:cubicBezTo>
                    <a:pt x="0" y="9670"/>
                    <a:pt x="9670" y="0"/>
                    <a:pt x="21600" y="0"/>
                  </a:cubicBezTo>
                  <a:cubicBezTo>
                    <a:pt x="33529" y="0"/>
                    <a:pt x="43200" y="9670"/>
                    <a:pt x="43200" y="21600"/>
                  </a:cubicBezTo>
                </a:path>
                <a:path w="43200" h="21600" stroke="0" extrusionOk="0">
                  <a:moveTo>
                    <a:pt x="0" y="21600"/>
                  </a:moveTo>
                  <a:cubicBezTo>
                    <a:pt x="0" y="9670"/>
                    <a:pt x="9670" y="0"/>
                    <a:pt x="21600" y="0"/>
                  </a:cubicBezTo>
                  <a:cubicBezTo>
                    <a:pt x="33529" y="0"/>
                    <a:pt x="43200" y="9670"/>
                    <a:pt x="43200" y="21600"/>
                  </a:cubicBezTo>
                  <a:lnTo>
                    <a:pt x="21600" y="21600"/>
                  </a:lnTo>
                  <a:close/>
                </a:path>
              </a:pathLst>
            </a:custGeom>
            <a:noFill/>
            <a:ln w="57150">
              <a:solidFill>
                <a:srgbClr val="FFCC00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42" name="Line 32"/>
            <p:cNvSpPr>
              <a:spLocks noChangeShapeType="1"/>
            </p:cNvSpPr>
            <p:nvPr/>
          </p:nvSpPr>
          <p:spPr bwMode="auto">
            <a:xfrm>
              <a:off x="4320" y="2906"/>
              <a:ext cx="0" cy="1052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 type="oval" w="med" len="med"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43" name="Line 33"/>
            <p:cNvSpPr>
              <a:spLocks noChangeShapeType="1"/>
            </p:cNvSpPr>
            <p:nvPr/>
          </p:nvSpPr>
          <p:spPr bwMode="auto">
            <a:xfrm>
              <a:off x="3736" y="3426"/>
              <a:ext cx="584" cy="532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 type="oval" w="med" len="med"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44" name="Line 34"/>
            <p:cNvSpPr>
              <a:spLocks noChangeShapeType="1"/>
            </p:cNvSpPr>
            <p:nvPr/>
          </p:nvSpPr>
          <p:spPr bwMode="auto">
            <a:xfrm flipH="1">
              <a:off x="4320" y="3424"/>
              <a:ext cx="568" cy="534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 type="oval" w="med" len="med"/>
              <a:tailEnd type="oval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504291" name="Rectangle 35"/>
          <p:cNvSpPr>
            <a:spLocks noChangeArrowheads="1"/>
          </p:cNvSpPr>
          <p:nvPr/>
        </p:nvSpPr>
        <p:spPr bwMode="auto">
          <a:xfrm>
            <a:off x="5867400" y="2743200"/>
            <a:ext cx="1295400" cy="6365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>
              <a:spcBef>
                <a:spcPct val="0"/>
              </a:spcBef>
            </a:pPr>
            <a:r>
              <a:rPr kumimoji="0" lang="zh-CN" altLang="en-US" sz="2800">
                <a:solidFill>
                  <a:schemeClr val="tx2"/>
                </a:solidFill>
                <a:ea typeface="宋体" panose="02010600030101010101" pitchFamily="2" charset="-122"/>
              </a:rPr>
              <a:t>特点</a:t>
            </a:r>
            <a:r>
              <a:rPr kumimoji="0" lang="en-US" altLang="zh-CN" sz="2800">
                <a:solidFill>
                  <a:schemeClr val="tx2"/>
                </a:solidFill>
                <a:ea typeface="宋体" panose="02010600030101010101" pitchFamily="2" charset="-122"/>
              </a:rPr>
              <a:t>:</a:t>
            </a:r>
          </a:p>
        </p:txBody>
      </p:sp>
      <p:sp>
        <p:nvSpPr>
          <p:cNvPr id="1504292" name="Text Box 36"/>
          <p:cNvSpPr txBox="1">
            <a:spLocks noChangeArrowheads="1"/>
          </p:cNvSpPr>
          <p:nvPr/>
        </p:nvSpPr>
        <p:spPr bwMode="auto">
          <a:xfrm>
            <a:off x="5791200" y="4343400"/>
            <a:ext cx="3352800" cy="5191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kumimoji="0" lang="en-US" altLang="zh-CN" sz="2800" b="1">
                <a:latin typeface="Arial" panose="020B0604020202020204" pitchFamily="34" charset="0"/>
                <a:ea typeface="楷体_GB2312" panose="02010609030101010101" pitchFamily="49" charset="-122"/>
              </a:rPr>
              <a:t>2</a:t>
            </a:r>
            <a:r>
              <a:rPr kumimoji="0" lang="zh-CN" altLang="en-US" sz="2800" b="1">
                <a:latin typeface="Arial" panose="020B0604020202020204" pitchFamily="34" charset="0"/>
                <a:ea typeface="楷体_GB2312" panose="02010609030101010101" pitchFamily="49" charset="-122"/>
              </a:rPr>
              <a:t>）</a:t>
            </a:r>
            <a:r>
              <a:rPr lang="zh-CN" altLang="en-US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树支的数目</a:t>
            </a:r>
            <a:r>
              <a:rPr lang="en-US" altLang="zh-CN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:</a:t>
            </a:r>
          </a:p>
        </p:txBody>
      </p:sp>
      <p:sp>
        <p:nvSpPr>
          <p:cNvPr id="1504293" name="Text Box 37"/>
          <p:cNvSpPr txBox="1">
            <a:spLocks noChangeArrowheads="1"/>
          </p:cNvSpPr>
          <p:nvPr/>
        </p:nvSpPr>
        <p:spPr bwMode="auto">
          <a:xfrm>
            <a:off x="5791200" y="3429000"/>
            <a:ext cx="3505200" cy="9461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kumimoji="0" lang="en-US" altLang="zh-CN" sz="2800" b="1">
                <a:latin typeface="Arial" panose="020B0604020202020204" pitchFamily="34" charset="0"/>
                <a:ea typeface="楷体_GB2312" panose="02010609030101010101" pitchFamily="49" charset="-122"/>
              </a:rPr>
              <a:t>1</a:t>
            </a:r>
            <a:r>
              <a:rPr kumimoji="0" lang="zh-CN" altLang="en-US" sz="2800" b="1">
                <a:latin typeface="Arial" panose="020B0604020202020204" pitchFamily="34" charset="0"/>
                <a:ea typeface="楷体_GB2312" panose="02010609030101010101" pitchFamily="49" charset="-122"/>
              </a:rPr>
              <a:t>）对应一个图有很多的树</a:t>
            </a:r>
          </a:p>
        </p:txBody>
      </p:sp>
      <p:graphicFrame>
        <p:nvGraphicFramePr>
          <p:cNvPr id="1504294" name="Object 38"/>
          <p:cNvGraphicFramePr>
            <a:graphicFrameLocks noGrp="1" noChangeAspect="1"/>
          </p:cNvGraphicFramePr>
          <p:nvPr>
            <p:ph idx="1"/>
          </p:nvPr>
        </p:nvGraphicFramePr>
        <p:xfrm>
          <a:off x="6443663" y="4959350"/>
          <a:ext cx="1511300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公式" r:id="rId4" imgW="14630400" imgH="5486400" progId="Equation.3">
                  <p:embed/>
                </p:oleObj>
              </mc:Choice>
              <mc:Fallback>
                <p:oleObj name="公式" r:id="rId4" imgW="14630400" imgH="5486400" progId="Equation.3">
                  <p:embed/>
                  <p:pic>
                    <p:nvPicPr>
                      <p:cNvPr id="0" name="Object 38"/>
                      <p:cNvPicPr>
                        <a:picLocks noGrp="1" noChangeAspect="1"/>
                      </p:cNvPicPr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43663" y="4959350"/>
                        <a:ext cx="1511300" cy="5461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04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04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3000"/>
                                        <p:tgtEl>
                                          <p:spTgt spid="1504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1504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1504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000"/>
                                        <p:tgtEl>
                                          <p:spTgt spid="1504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000"/>
                                        <p:tgtEl>
                                          <p:spTgt spid="1504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2000"/>
                                        <p:tgtEl>
                                          <p:spTgt spid="1504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504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2000"/>
                                        <p:tgtEl>
                                          <p:spTgt spid="1504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2000"/>
                                        <p:tgtEl>
                                          <p:spTgt spid="1504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504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4258" grpId="0"/>
      <p:bldP spid="1504259" grpId="0" autoUpdateAnimBg="0"/>
      <p:bldP spid="1504283" grpId="0" autoUpdateAnimBg="0"/>
      <p:bldP spid="1504284" grpId="0" autoUpdateAnimBg="0"/>
      <p:bldP spid="1504291" grpId="0"/>
      <p:bldP spid="1504292" grpId="0" autoUpdateAnimBg="0"/>
      <p:bldP spid="150429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8" name="Text Box 4"/>
          <p:cNvSpPr txBox="1"/>
          <p:nvPr/>
        </p:nvSpPr>
        <p:spPr>
          <a:xfrm>
            <a:off x="827088" y="981075"/>
            <a:ext cx="2663825" cy="706755"/>
          </a:xfrm>
          <a:prstGeom prst="rect">
            <a:avLst/>
          </a:prstGeom>
          <a:noFill/>
          <a:ln w="28575">
            <a:noFill/>
          </a:ln>
        </p:spPr>
        <p:txBody>
          <a:bodyPr>
            <a:spAutoFit/>
          </a:bodyPr>
          <a:lstStyle/>
          <a:p>
            <a:pPr marL="0" indent="0" eaLnBrk="1" hangingPunct="1">
              <a:buNone/>
            </a:pPr>
            <a:r>
              <a:rPr lang="zh-CN" altLang="en-US" dirty="0">
                <a:latin typeface="Times New Roman" panose="02020603050405020304" pitchFamily="18" charset="0"/>
                <a:sym typeface="Wingdings 2" panose="05020102010507070707" pitchFamily="18" charset="2"/>
              </a:rPr>
              <a:t>设参考点，</a:t>
            </a:r>
            <a:r>
              <a:rPr lang="zh-CN" altLang="en-US" dirty="0">
                <a:latin typeface="Times New Roman" panose="02020603050405020304" pitchFamily="18" charset="0"/>
              </a:rPr>
              <a:t>把受控源当作独立源列方程</a:t>
            </a:r>
          </a:p>
        </p:txBody>
      </p:sp>
      <p:sp>
        <p:nvSpPr>
          <p:cNvPr id="67590" name="Text Box 6"/>
          <p:cNvSpPr txBox="1"/>
          <p:nvPr/>
        </p:nvSpPr>
        <p:spPr>
          <a:xfrm>
            <a:off x="827088" y="280988"/>
            <a:ext cx="3937000" cy="457200"/>
          </a:xfrm>
          <a:prstGeom prst="rect">
            <a:avLst/>
          </a:prstGeom>
          <a:noFill/>
          <a:ln w="28575">
            <a:noFill/>
          </a:ln>
        </p:spPr>
        <p:txBody>
          <a:bodyPr wrap="none">
            <a:spAutoFit/>
          </a:bodyPr>
          <a:lstStyle/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列写电路的结点电压方程。 </a:t>
            </a:r>
          </a:p>
        </p:txBody>
      </p:sp>
      <p:sp>
        <p:nvSpPr>
          <p:cNvPr id="67591" name="AutoShape 7"/>
          <p:cNvSpPr/>
          <p:nvPr/>
        </p:nvSpPr>
        <p:spPr>
          <a:xfrm>
            <a:off x="468313" y="2636838"/>
            <a:ext cx="431800" cy="2449512"/>
          </a:xfrm>
          <a:prstGeom prst="leftBrace">
            <a:avLst>
              <a:gd name="adj1" fmla="val 47273"/>
              <a:gd name="adj2" fmla="val 50000"/>
            </a:avLst>
          </a:prstGeom>
          <a:noFill/>
          <a:ln w="38100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lstStyle/>
          <a:p>
            <a:pPr eaLnBrk="1" hangingPunct="1">
              <a:spcBef>
                <a:spcPct val="50000"/>
              </a:spcBef>
            </a:pPr>
            <a:endParaRPr lang="zh-CN" altLang="en-US" dirty="0">
              <a:latin typeface="Arial" panose="020B0604020202020204" pitchFamily="34" charset="0"/>
            </a:endParaRPr>
          </a:p>
        </p:txBody>
      </p:sp>
      <p:graphicFrame>
        <p:nvGraphicFramePr>
          <p:cNvPr id="67592" name="Object 8"/>
          <p:cNvGraphicFramePr>
            <a:graphicFrameLocks noChangeAspect="1"/>
          </p:cNvGraphicFramePr>
          <p:nvPr/>
        </p:nvGraphicFramePr>
        <p:xfrm>
          <a:off x="827088" y="3213100"/>
          <a:ext cx="6896100" cy="996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r:id="rId4" imgW="2654935" imgH="385445" progId="Equation.3">
                  <p:embed/>
                </p:oleObj>
              </mc:Choice>
              <mc:Fallback>
                <p:oleObj r:id="rId4" imgW="2654935" imgH="385445" progId="Equation.3">
                  <p:embed/>
                  <p:pic>
                    <p:nvPicPr>
                      <p:cNvPr id="0" name="图片 325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27088" y="3213100"/>
                        <a:ext cx="6896100" cy="9969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7593" name="Object 9"/>
          <p:cNvGraphicFramePr>
            <a:graphicFrameLocks noChangeAspect="1"/>
          </p:cNvGraphicFramePr>
          <p:nvPr/>
        </p:nvGraphicFramePr>
        <p:xfrm>
          <a:off x="900113" y="4292600"/>
          <a:ext cx="7343775" cy="1004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r:id="rId6" imgW="2809240" imgH="385445" progId="Equation.3">
                  <p:embed/>
                </p:oleObj>
              </mc:Choice>
              <mc:Fallback>
                <p:oleObj r:id="rId6" imgW="2809240" imgH="385445" progId="Equation.3">
                  <p:embed/>
                  <p:pic>
                    <p:nvPicPr>
                      <p:cNvPr id="0" name="图片 3250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00113" y="4292600"/>
                        <a:ext cx="7343775" cy="10048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594" name="Text Box 10"/>
          <p:cNvSpPr txBox="1"/>
          <p:nvPr/>
        </p:nvSpPr>
        <p:spPr>
          <a:xfrm>
            <a:off x="179388" y="188913"/>
            <a:ext cx="539750" cy="519112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</a:rPr>
              <a:t>例</a:t>
            </a:r>
          </a:p>
        </p:txBody>
      </p:sp>
      <p:grpSp>
        <p:nvGrpSpPr>
          <p:cNvPr id="2" name="Group 70"/>
          <p:cNvGrpSpPr/>
          <p:nvPr/>
        </p:nvGrpSpPr>
        <p:grpSpPr>
          <a:xfrm>
            <a:off x="4594225" y="814388"/>
            <a:ext cx="3313113" cy="2160587"/>
            <a:chOff x="2880" y="527"/>
            <a:chExt cx="2087" cy="1361"/>
          </a:xfrm>
        </p:grpSpPr>
        <p:sp>
          <p:nvSpPr>
            <p:cNvPr id="38974" name="Oval 44"/>
            <p:cNvSpPr/>
            <p:nvPr/>
          </p:nvSpPr>
          <p:spPr>
            <a:xfrm>
              <a:off x="3742" y="1706"/>
              <a:ext cx="182" cy="182"/>
            </a:xfrm>
            <a:prstGeom prst="ellipse">
              <a:avLst/>
            </a:prstGeom>
            <a:noFill/>
            <a:ln w="1905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algn="ctr" eaLnBrk="1" hangingPunct="1"/>
              <a:r>
                <a:rPr lang="en-US" altLang="zh-CN" b="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38975" name="Oval 45"/>
            <p:cNvSpPr/>
            <p:nvPr/>
          </p:nvSpPr>
          <p:spPr>
            <a:xfrm>
              <a:off x="2880" y="618"/>
              <a:ext cx="182" cy="182"/>
            </a:xfrm>
            <a:prstGeom prst="ellipse">
              <a:avLst/>
            </a:prstGeom>
            <a:noFill/>
            <a:ln w="1905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algn="ctr" eaLnBrk="1" hangingPunct="1"/>
              <a:r>
                <a:rPr lang="en-US" altLang="zh-CN" b="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38976" name="Oval 60"/>
            <p:cNvSpPr/>
            <p:nvPr/>
          </p:nvSpPr>
          <p:spPr>
            <a:xfrm>
              <a:off x="4785" y="618"/>
              <a:ext cx="182" cy="182"/>
            </a:xfrm>
            <a:prstGeom prst="ellipse">
              <a:avLst/>
            </a:prstGeom>
            <a:noFill/>
            <a:ln w="1905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algn="ctr" eaLnBrk="1" hangingPunct="1"/>
              <a:r>
                <a:rPr lang="en-US" altLang="zh-CN" b="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grpSp>
          <p:nvGrpSpPr>
            <p:cNvPr id="38977" name="Group 68"/>
            <p:cNvGrpSpPr/>
            <p:nvPr/>
          </p:nvGrpSpPr>
          <p:grpSpPr>
            <a:xfrm>
              <a:off x="3696" y="527"/>
              <a:ext cx="242" cy="318"/>
              <a:chOff x="4332" y="2478"/>
              <a:chExt cx="242" cy="318"/>
            </a:xfrm>
          </p:grpSpPr>
          <p:grpSp>
            <p:nvGrpSpPr>
              <p:cNvPr id="38978" name="Group 26"/>
              <p:cNvGrpSpPr/>
              <p:nvPr/>
            </p:nvGrpSpPr>
            <p:grpSpPr>
              <a:xfrm rot="10800000">
                <a:off x="4332" y="2478"/>
                <a:ext cx="242" cy="120"/>
                <a:chOff x="720" y="1824"/>
                <a:chExt cx="261" cy="120"/>
              </a:xfrm>
            </p:grpSpPr>
            <p:sp>
              <p:nvSpPr>
                <p:cNvPr id="38980" name="Line 27"/>
                <p:cNvSpPr/>
                <p:nvPr/>
              </p:nvSpPr>
              <p:spPr>
                <a:xfrm>
                  <a:off x="720" y="1824"/>
                  <a:ext cx="261" cy="0"/>
                </a:xfrm>
                <a:prstGeom prst="line">
                  <a:avLst/>
                </a:prstGeom>
                <a:ln w="28575" cap="flat" cmpd="sng">
                  <a:solidFill>
                    <a:srgbClr val="FFCC00"/>
                  </a:solidFill>
                  <a:prstDash val="solid"/>
                  <a:headEnd type="none" w="med" len="med"/>
                  <a:tailEnd type="none" w="med" len="med"/>
                </a:ln>
              </p:spPr>
            </p:sp>
            <p:sp>
              <p:nvSpPr>
                <p:cNvPr id="38981" name="Line 28"/>
                <p:cNvSpPr/>
                <p:nvPr/>
              </p:nvSpPr>
              <p:spPr>
                <a:xfrm>
                  <a:off x="778" y="1883"/>
                  <a:ext cx="145" cy="0"/>
                </a:xfrm>
                <a:prstGeom prst="line">
                  <a:avLst/>
                </a:prstGeom>
                <a:ln w="28575" cap="flat" cmpd="sng">
                  <a:solidFill>
                    <a:srgbClr val="FFCC00"/>
                  </a:solidFill>
                  <a:prstDash val="solid"/>
                  <a:headEnd type="none" w="med" len="med"/>
                  <a:tailEnd type="none" w="med" len="med"/>
                </a:ln>
              </p:spPr>
            </p:sp>
            <p:sp>
              <p:nvSpPr>
                <p:cNvPr id="38982" name="Line 29"/>
                <p:cNvSpPr/>
                <p:nvPr/>
              </p:nvSpPr>
              <p:spPr>
                <a:xfrm>
                  <a:off x="802" y="1944"/>
                  <a:ext cx="86" cy="0"/>
                </a:xfrm>
                <a:prstGeom prst="line">
                  <a:avLst/>
                </a:prstGeom>
                <a:ln w="28575" cap="flat" cmpd="sng">
                  <a:solidFill>
                    <a:srgbClr val="FFCC00"/>
                  </a:solidFill>
                  <a:prstDash val="solid"/>
                  <a:headEnd type="none" w="med" len="med"/>
                  <a:tailEnd type="none" w="med" len="med"/>
                </a:ln>
              </p:spPr>
            </p:sp>
          </p:grpSp>
          <p:sp>
            <p:nvSpPr>
              <p:cNvPr id="38979" name="Line 61"/>
              <p:cNvSpPr/>
              <p:nvPr/>
            </p:nvSpPr>
            <p:spPr>
              <a:xfrm>
                <a:off x="4468" y="2614"/>
                <a:ext cx="0" cy="182"/>
              </a:xfrm>
              <a:prstGeom prst="line">
                <a:avLst/>
              </a:prstGeom>
              <a:ln w="28575" cap="flat" cmpd="sng">
                <a:solidFill>
                  <a:srgbClr val="FFCC00"/>
                </a:solidFill>
                <a:prstDash val="solid"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5" name="Group 89"/>
          <p:cNvGrpSpPr/>
          <p:nvPr/>
        </p:nvGrpSpPr>
        <p:grpSpPr>
          <a:xfrm>
            <a:off x="3851275" y="0"/>
            <a:ext cx="4678363" cy="2590800"/>
            <a:chOff x="2426" y="0"/>
            <a:chExt cx="2947" cy="1632"/>
          </a:xfrm>
        </p:grpSpPr>
        <p:sp>
          <p:nvSpPr>
            <p:cNvPr id="38932" name="Oval 58"/>
            <p:cNvSpPr/>
            <p:nvPr/>
          </p:nvSpPr>
          <p:spPr>
            <a:xfrm>
              <a:off x="4013" y="271"/>
              <a:ext cx="227" cy="227"/>
            </a:xfrm>
            <a:prstGeom prst="ellipse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grpSp>
          <p:nvGrpSpPr>
            <p:cNvPr id="38933" name="Group 15"/>
            <p:cNvGrpSpPr/>
            <p:nvPr/>
          </p:nvGrpSpPr>
          <p:grpSpPr>
            <a:xfrm>
              <a:off x="2426" y="1065"/>
              <a:ext cx="268" cy="288"/>
              <a:chOff x="2304" y="2304"/>
              <a:chExt cx="288" cy="288"/>
            </a:xfrm>
          </p:grpSpPr>
          <p:sp>
            <p:nvSpPr>
              <p:cNvPr id="38972" name="Oval 16"/>
              <p:cNvSpPr/>
              <p:nvPr/>
            </p:nvSpPr>
            <p:spPr>
              <a:xfrm>
                <a:off x="2304" y="2304"/>
                <a:ext cx="288" cy="288"/>
              </a:xfrm>
              <a:prstGeom prst="ellipse">
                <a:avLst/>
              </a:prstGeom>
              <a:solidFill>
                <a:srgbClr val="00CCFF"/>
              </a:solidFill>
              <a:ln w="38100" cap="flat" cmpd="sng">
                <a:solidFill>
                  <a:srgbClr val="FF99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wrap="none" anchor="ctr">
                <a:spAutoFit/>
              </a:bodyPr>
              <a:lstStyle/>
              <a:p>
                <a:pPr eaLnBrk="1" hangingPunct="1">
                  <a:spcBef>
                    <a:spcPct val="50000"/>
                  </a:spcBef>
                </a:pPr>
                <a:endParaRPr lang="zh-CN" altLang="en-US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38973" name="Line 17"/>
              <p:cNvSpPr/>
              <p:nvPr/>
            </p:nvSpPr>
            <p:spPr>
              <a:xfrm>
                <a:off x="2304" y="2448"/>
                <a:ext cx="288" cy="0"/>
              </a:xfrm>
              <a:prstGeom prst="line">
                <a:avLst/>
              </a:prstGeom>
              <a:ln w="38100" cap="flat" cmpd="sng">
                <a:solidFill>
                  <a:srgbClr val="FFCC00"/>
                </a:solidFill>
                <a:prstDash val="solid"/>
                <a:headEnd type="none" w="med" len="med"/>
                <a:tailEnd type="none" w="med" len="med"/>
              </a:ln>
            </p:spPr>
          </p:sp>
        </p:grpSp>
        <p:sp>
          <p:nvSpPr>
            <p:cNvPr id="38934" name="Line 18"/>
            <p:cNvSpPr/>
            <p:nvPr/>
          </p:nvSpPr>
          <p:spPr>
            <a:xfrm flipV="1">
              <a:off x="2560" y="814"/>
              <a:ext cx="0" cy="240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35" name="Line 19"/>
            <p:cNvSpPr/>
            <p:nvPr/>
          </p:nvSpPr>
          <p:spPr>
            <a:xfrm flipV="1">
              <a:off x="2562" y="1629"/>
              <a:ext cx="2724" cy="0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36" name="Line 20"/>
            <p:cNvSpPr/>
            <p:nvPr/>
          </p:nvSpPr>
          <p:spPr>
            <a:xfrm flipV="1">
              <a:off x="3101" y="813"/>
              <a:ext cx="0" cy="816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oval" w="med" len="med"/>
              <a:tailEnd type="oval" w="med" len="med"/>
            </a:ln>
          </p:spPr>
        </p:sp>
        <p:sp>
          <p:nvSpPr>
            <p:cNvPr id="38937" name="Rectangle 21"/>
            <p:cNvSpPr/>
            <p:nvPr/>
          </p:nvSpPr>
          <p:spPr>
            <a:xfrm>
              <a:off x="3046" y="1101"/>
              <a:ext cx="111" cy="288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8938" name="Line 22"/>
            <p:cNvSpPr/>
            <p:nvPr/>
          </p:nvSpPr>
          <p:spPr>
            <a:xfrm flipV="1">
              <a:off x="2562" y="813"/>
              <a:ext cx="2724" cy="0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39" name="Line 23"/>
            <p:cNvSpPr/>
            <p:nvPr/>
          </p:nvSpPr>
          <p:spPr>
            <a:xfrm>
              <a:off x="4738" y="813"/>
              <a:ext cx="0" cy="816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oval" w="med" len="med"/>
              <a:tailEnd type="oval" w="med" len="med"/>
            </a:ln>
          </p:spPr>
        </p:sp>
        <p:sp>
          <p:nvSpPr>
            <p:cNvPr id="38940" name="Rectangle 24"/>
            <p:cNvSpPr/>
            <p:nvPr/>
          </p:nvSpPr>
          <p:spPr>
            <a:xfrm>
              <a:off x="4682" y="1089"/>
              <a:ext cx="111" cy="288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8941" name="Rectangle 25"/>
            <p:cNvSpPr/>
            <p:nvPr/>
          </p:nvSpPr>
          <p:spPr>
            <a:xfrm>
              <a:off x="4240" y="770"/>
              <a:ext cx="272" cy="91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8942" name="Line 30"/>
            <p:cNvSpPr/>
            <p:nvPr/>
          </p:nvSpPr>
          <p:spPr>
            <a:xfrm flipV="1">
              <a:off x="2482" y="837"/>
              <a:ext cx="0" cy="192"/>
            </a:xfrm>
            <a:prstGeom prst="line">
              <a:avLst/>
            </a:prstGeom>
            <a:ln w="38100" cap="flat" cmpd="sng">
              <a:solidFill>
                <a:srgbClr val="66FFFF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38943" name="Text Box 31"/>
            <p:cNvSpPr txBox="1"/>
            <p:nvPr/>
          </p:nvSpPr>
          <p:spPr>
            <a:xfrm>
              <a:off x="2567" y="813"/>
              <a:ext cx="30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i</a:t>
              </a:r>
              <a:r>
                <a:rPr lang="en-US" altLang="zh-CN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S1</a:t>
              </a:r>
            </a:p>
          </p:txBody>
        </p:sp>
        <p:sp>
          <p:nvSpPr>
            <p:cNvPr id="38944" name="Text Box 32"/>
            <p:cNvSpPr txBox="1"/>
            <p:nvPr/>
          </p:nvSpPr>
          <p:spPr>
            <a:xfrm>
              <a:off x="2758" y="1085"/>
              <a:ext cx="30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38945" name="Text Box 33"/>
            <p:cNvSpPr txBox="1"/>
            <p:nvPr/>
          </p:nvSpPr>
          <p:spPr>
            <a:xfrm>
              <a:off x="4784" y="907"/>
              <a:ext cx="30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4</a:t>
              </a:r>
            </a:p>
          </p:txBody>
        </p:sp>
        <p:sp>
          <p:nvSpPr>
            <p:cNvPr id="38946" name="Text Box 34"/>
            <p:cNvSpPr txBox="1"/>
            <p:nvPr/>
          </p:nvSpPr>
          <p:spPr>
            <a:xfrm>
              <a:off x="4240" y="498"/>
              <a:ext cx="30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38947" name="Line 36"/>
            <p:cNvSpPr/>
            <p:nvPr/>
          </p:nvSpPr>
          <p:spPr>
            <a:xfrm>
              <a:off x="5193" y="1405"/>
              <a:ext cx="0" cy="182"/>
            </a:xfrm>
            <a:prstGeom prst="line">
              <a:avLst/>
            </a:prstGeom>
            <a:ln w="38100" cap="flat" cmpd="sng">
              <a:solidFill>
                <a:srgbClr val="66FFFF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38948" name="Text Box 37"/>
            <p:cNvSpPr txBox="1"/>
            <p:nvPr/>
          </p:nvSpPr>
          <p:spPr>
            <a:xfrm>
              <a:off x="4830" y="1179"/>
              <a:ext cx="383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gu</a:t>
              </a:r>
              <a:r>
                <a:rPr lang="en-US" altLang="zh-CN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38949" name="Line 38"/>
            <p:cNvSpPr/>
            <p:nvPr/>
          </p:nvSpPr>
          <p:spPr>
            <a:xfrm flipV="1">
              <a:off x="5279" y="813"/>
              <a:ext cx="0" cy="816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50" name="Text Box 39"/>
            <p:cNvSpPr txBox="1"/>
            <p:nvPr/>
          </p:nvSpPr>
          <p:spPr>
            <a:xfrm>
              <a:off x="4045" y="781"/>
              <a:ext cx="225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+</a:t>
              </a:r>
            </a:p>
          </p:txBody>
        </p:sp>
        <p:sp>
          <p:nvSpPr>
            <p:cNvPr id="38951" name="Text Box 40"/>
            <p:cNvSpPr txBox="1"/>
            <p:nvPr/>
          </p:nvSpPr>
          <p:spPr>
            <a:xfrm>
              <a:off x="4240" y="816"/>
              <a:ext cx="28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u</a:t>
              </a:r>
              <a:r>
                <a:rPr lang="en-US" altLang="zh-CN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38952" name="Text Box 41"/>
            <p:cNvSpPr txBox="1"/>
            <p:nvPr/>
          </p:nvSpPr>
          <p:spPr>
            <a:xfrm>
              <a:off x="4512" y="680"/>
              <a:ext cx="212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_</a:t>
              </a:r>
            </a:p>
          </p:txBody>
        </p:sp>
        <p:sp>
          <p:nvSpPr>
            <p:cNvPr id="38953" name="Line 42"/>
            <p:cNvSpPr/>
            <p:nvPr/>
          </p:nvSpPr>
          <p:spPr>
            <a:xfrm flipH="1" flipV="1">
              <a:off x="4739" y="408"/>
              <a:ext cx="0" cy="381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54" name="Line 43"/>
            <p:cNvSpPr/>
            <p:nvPr/>
          </p:nvSpPr>
          <p:spPr>
            <a:xfrm flipV="1">
              <a:off x="2564" y="1341"/>
              <a:ext cx="0" cy="288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55" name="AutoShape 35"/>
            <p:cNvSpPr/>
            <p:nvPr/>
          </p:nvSpPr>
          <p:spPr>
            <a:xfrm>
              <a:off x="5193" y="1133"/>
              <a:ext cx="180" cy="318"/>
            </a:xfrm>
            <a:prstGeom prst="flowChartSort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8956" name="Line 46"/>
            <p:cNvSpPr/>
            <p:nvPr/>
          </p:nvSpPr>
          <p:spPr>
            <a:xfrm flipV="1">
              <a:off x="3842" y="816"/>
              <a:ext cx="0" cy="816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oval" w="med" len="med"/>
              <a:tailEnd type="oval" w="med" len="med"/>
            </a:ln>
          </p:spPr>
        </p:sp>
        <p:sp>
          <p:nvSpPr>
            <p:cNvPr id="38957" name="Rectangle 47"/>
            <p:cNvSpPr/>
            <p:nvPr/>
          </p:nvSpPr>
          <p:spPr>
            <a:xfrm>
              <a:off x="3801" y="1104"/>
              <a:ext cx="90" cy="256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8958" name="Text Box 48"/>
            <p:cNvSpPr txBox="1"/>
            <p:nvPr/>
          </p:nvSpPr>
          <p:spPr>
            <a:xfrm>
              <a:off x="3878" y="1026"/>
              <a:ext cx="30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38959" name="AutoShape 49"/>
            <p:cNvSpPr/>
            <p:nvPr/>
          </p:nvSpPr>
          <p:spPr>
            <a:xfrm>
              <a:off x="3334" y="680"/>
              <a:ext cx="226" cy="272"/>
            </a:xfrm>
            <a:prstGeom prst="flowChartSort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8960" name="Text Box 50"/>
            <p:cNvSpPr txBox="1"/>
            <p:nvPr/>
          </p:nvSpPr>
          <p:spPr>
            <a:xfrm>
              <a:off x="3152" y="770"/>
              <a:ext cx="225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+</a:t>
              </a:r>
            </a:p>
          </p:txBody>
        </p:sp>
        <p:sp>
          <p:nvSpPr>
            <p:cNvPr id="38961" name="Text Box 51"/>
            <p:cNvSpPr txBox="1"/>
            <p:nvPr/>
          </p:nvSpPr>
          <p:spPr>
            <a:xfrm>
              <a:off x="3469" y="816"/>
              <a:ext cx="260" cy="23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zh-CN" altLang="en-US" sz="18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－</a:t>
              </a:r>
            </a:p>
          </p:txBody>
        </p:sp>
        <p:sp>
          <p:nvSpPr>
            <p:cNvPr id="38962" name="Text Box 52"/>
            <p:cNvSpPr txBox="1"/>
            <p:nvPr/>
          </p:nvSpPr>
          <p:spPr>
            <a:xfrm>
              <a:off x="3288" y="861"/>
              <a:ext cx="292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r i</a:t>
              </a:r>
            </a:p>
          </p:txBody>
        </p:sp>
        <p:sp>
          <p:nvSpPr>
            <p:cNvPr id="38963" name="Line 53"/>
            <p:cNvSpPr/>
            <p:nvPr/>
          </p:nvSpPr>
          <p:spPr>
            <a:xfrm>
              <a:off x="3923" y="1360"/>
              <a:ext cx="0" cy="182"/>
            </a:xfrm>
            <a:prstGeom prst="line">
              <a:avLst/>
            </a:prstGeom>
            <a:ln w="38100" cap="flat" cmpd="sng">
              <a:solidFill>
                <a:srgbClr val="66FFFF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38964" name="Text Box 54"/>
            <p:cNvSpPr txBox="1"/>
            <p:nvPr/>
          </p:nvSpPr>
          <p:spPr>
            <a:xfrm>
              <a:off x="3923" y="1344"/>
              <a:ext cx="169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i</a:t>
              </a:r>
            </a:p>
          </p:txBody>
        </p:sp>
        <p:sp>
          <p:nvSpPr>
            <p:cNvPr id="38965" name="Line 55"/>
            <p:cNvSpPr/>
            <p:nvPr/>
          </p:nvSpPr>
          <p:spPr>
            <a:xfrm flipV="1">
              <a:off x="3106" y="408"/>
              <a:ext cx="0" cy="408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66" name="Line 56"/>
            <p:cNvSpPr/>
            <p:nvPr/>
          </p:nvSpPr>
          <p:spPr>
            <a:xfrm>
              <a:off x="3106" y="408"/>
              <a:ext cx="1633" cy="0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67" name="Rectangle 57"/>
            <p:cNvSpPr/>
            <p:nvPr/>
          </p:nvSpPr>
          <p:spPr>
            <a:xfrm>
              <a:off x="3514" y="362"/>
              <a:ext cx="273" cy="91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8968" name="Text Box 59"/>
            <p:cNvSpPr txBox="1"/>
            <p:nvPr/>
          </p:nvSpPr>
          <p:spPr>
            <a:xfrm>
              <a:off x="3470" y="45"/>
              <a:ext cx="30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5</a:t>
              </a:r>
            </a:p>
          </p:txBody>
        </p:sp>
        <p:sp>
          <p:nvSpPr>
            <p:cNvPr id="38969" name="Text Box 64"/>
            <p:cNvSpPr txBox="1"/>
            <p:nvPr/>
          </p:nvSpPr>
          <p:spPr>
            <a:xfrm>
              <a:off x="3787" y="154"/>
              <a:ext cx="225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+</a:t>
              </a:r>
            </a:p>
          </p:txBody>
        </p:sp>
        <p:sp>
          <p:nvSpPr>
            <p:cNvPr id="38970" name="Text Box 65"/>
            <p:cNvSpPr txBox="1"/>
            <p:nvPr/>
          </p:nvSpPr>
          <p:spPr>
            <a:xfrm>
              <a:off x="3969" y="0"/>
              <a:ext cx="29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u</a:t>
              </a:r>
              <a:r>
                <a:rPr lang="en-US" altLang="zh-CN" baseline="-250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38971" name="Text Box 66"/>
            <p:cNvSpPr txBox="1"/>
            <p:nvPr/>
          </p:nvSpPr>
          <p:spPr>
            <a:xfrm>
              <a:off x="4286" y="73"/>
              <a:ext cx="212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_</a:t>
              </a:r>
            </a:p>
          </p:txBody>
        </p:sp>
      </p:grpSp>
      <p:sp>
        <p:nvSpPr>
          <p:cNvPr id="67655" name="Text Box 71"/>
          <p:cNvSpPr txBox="1"/>
          <p:nvPr/>
        </p:nvSpPr>
        <p:spPr>
          <a:xfrm>
            <a:off x="179388" y="981075"/>
            <a:ext cx="539750" cy="519113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</a:rPr>
              <a:t>解</a:t>
            </a:r>
          </a:p>
        </p:txBody>
      </p:sp>
      <p:graphicFrame>
        <p:nvGraphicFramePr>
          <p:cNvPr id="67656" name="Object 72"/>
          <p:cNvGraphicFramePr>
            <a:graphicFrameLocks noChangeAspect="1"/>
          </p:cNvGraphicFramePr>
          <p:nvPr/>
        </p:nvGraphicFramePr>
        <p:xfrm>
          <a:off x="1116013" y="2492375"/>
          <a:ext cx="1200150" cy="53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r:id="rId8" imgW="440690" imgH="198120" progId="Equation.3">
                  <p:embed/>
                </p:oleObj>
              </mc:Choice>
              <mc:Fallback>
                <p:oleObj r:id="rId8" imgW="440690" imgH="198120" progId="Equation.3">
                  <p:embed/>
                  <p:pic>
                    <p:nvPicPr>
                      <p:cNvPr id="0" name="图片 3253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16013" y="2492375"/>
                        <a:ext cx="1200150" cy="5381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8926" name="Group 83"/>
          <p:cNvGrpSpPr/>
          <p:nvPr/>
        </p:nvGrpSpPr>
        <p:grpSpPr>
          <a:xfrm>
            <a:off x="8316913" y="6446838"/>
            <a:ext cx="792162" cy="366712"/>
            <a:chOff x="5193" y="4020"/>
            <a:chExt cx="499" cy="231"/>
          </a:xfrm>
        </p:grpSpPr>
        <p:pic>
          <p:nvPicPr>
            <p:cNvPr id="38930" name="Picture 84" descr="78900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93" y="4066"/>
              <a:ext cx="499" cy="181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8931" name="Text Box 85">
              <a:hlinkClick r:id="" action="ppaction://hlinkshowjump?jump=nextslide"/>
            </p:cNvPr>
            <p:cNvSpPr txBox="1"/>
            <p:nvPr/>
          </p:nvSpPr>
          <p:spPr>
            <a:xfrm>
              <a:off x="5216" y="4020"/>
              <a:ext cx="47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sz="1800" b="0" dirty="0">
                  <a:solidFill>
                    <a:schemeClr val="bg1"/>
                  </a:solidFill>
                  <a:latin typeface="隶书" panose="02010509060101010101" pitchFamily="49" charset="-122"/>
                  <a:ea typeface="隶书" panose="02010509060101010101" pitchFamily="49" charset="-122"/>
                </a:rPr>
                <a:t>下 页</a:t>
              </a:r>
            </a:p>
          </p:txBody>
        </p:sp>
      </p:grpSp>
      <p:grpSp>
        <p:nvGrpSpPr>
          <p:cNvPr id="38927" name="Group 86"/>
          <p:cNvGrpSpPr/>
          <p:nvPr/>
        </p:nvGrpSpPr>
        <p:grpSpPr>
          <a:xfrm>
            <a:off x="7453313" y="6446838"/>
            <a:ext cx="792162" cy="366712"/>
            <a:chOff x="4649" y="4020"/>
            <a:chExt cx="499" cy="231"/>
          </a:xfrm>
        </p:grpSpPr>
        <p:pic>
          <p:nvPicPr>
            <p:cNvPr id="38928" name="Picture 87" descr="78900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649" y="4066"/>
              <a:ext cx="499" cy="181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8929" name="Text Box 88">
              <a:hlinkClick r:id="" action="ppaction://hlinkshowjump?jump=previousslide"/>
            </p:cNvPr>
            <p:cNvSpPr txBox="1"/>
            <p:nvPr/>
          </p:nvSpPr>
          <p:spPr>
            <a:xfrm>
              <a:off x="4672" y="4020"/>
              <a:ext cx="47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sz="1800" b="0" dirty="0">
                  <a:solidFill>
                    <a:schemeClr val="bg1"/>
                  </a:solidFill>
                  <a:latin typeface="隶书" panose="02010509060101010101" pitchFamily="49" charset="-122"/>
                  <a:ea typeface="隶书" panose="02010509060101010101" pitchFamily="49" charset="-122"/>
                </a:rPr>
                <a:t>上 页</a:t>
              </a: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75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75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7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7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67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76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76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76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76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"/>
                                        <p:tgtEl>
                                          <p:spTgt spid="67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1000"/>
                                        <p:tgtEl>
                                          <p:spTgt spid="67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7" dur="3000"/>
                                        <p:tgtEl>
                                          <p:spTgt spid="67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2" dur="3000"/>
                                        <p:tgtEl>
                                          <p:spTgt spid="67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7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7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8" grpId="0"/>
      <p:bldP spid="67590" grpId="0"/>
      <p:bldP spid="67594" grpId="0" bldLvl="0" animBg="1"/>
      <p:bldP spid="67655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Text Box 4"/>
          <p:cNvSpPr txBox="1"/>
          <p:nvPr/>
        </p:nvSpPr>
        <p:spPr>
          <a:xfrm>
            <a:off x="250825" y="260350"/>
            <a:ext cx="647700" cy="519113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</a:rPr>
              <a:t>例</a:t>
            </a:r>
          </a:p>
        </p:txBody>
      </p:sp>
      <p:sp>
        <p:nvSpPr>
          <p:cNvPr id="18437" name="Text Box 5"/>
          <p:cNvSpPr txBox="1"/>
          <p:nvPr/>
        </p:nvSpPr>
        <p:spPr>
          <a:xfrm>
            <a:off x="971550" y="333375"/>
            <a:ext cx="3937000" cy="457200"/>
          </a:xfrm>
          <a:prstGeom prst="rect">
            <a:avLst/>
          </a:prstGeom>
          <a:noFill/>
          <a:ln w="28575">
            <a:noFill/>
          </a:ln>
        </p:spPr>
        <p:txBody>
          <a:bodyPr wrap="none">
            <a:spAutoFit/>
          </a:bodyPr>
          <a:lstStyle/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列写电路的结点电压方程。 </a:t>
            </a:r>
          </a:p>
        </p:txBody>
      </p:sp>
      <p:grpSp>
        <p:nvGrpSpPr>
          <p:cNvPr id="2" name="Group 75"/>
          <p:cNvGrpSpPr/>
          <p:nvPr/>
        </p:nvGrpSpPr>
        <p:grpSpPr>
          <a:xfrm>
            <a:off x="3995738" y="2997200"/>
            <a:ext cx="4827587" cy="3311525"/>
            <a:chOff x="2517" y="1888"/>
            <a:chExt cx="3041" cy="2086"/>
          </a:xfrm>
        </p:grpSpPr>
        <p:sp>
          <p:nvSpPr>
            <p:cNvPr id="39959" name="Text Box 35"/>
            <p:cNvSpPr txBox="1"/>
            <p:nvPr/>
          </p:nvSpPr>
          <p:spPr>
            <a:xfrm>
              <a:off x="2517" y="2659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1V</a:t>
              </a:r>
            </a:p>
          </p:txBody>
        </p:sp>
        <p:sp>
          <p:nvSpPr>
            <p:cNvPr id="39960" name="AutoShape 19"/>
            <p:cNvSpPr/>
            <p:nvPr/>
          </p:nvSpPr>
          <p:spPr>
            <a:xfrm>
              <a:off x="3924" y="3611"/>
              <a:ext cx="408" cy="363"/>
            </a:xfrm>
            <a:prstGeom prst="diamond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61" name="Oval 15"/>
            <p:cNvSpPr/>
            <p:nvPr/>
          </p:nvSpPr>
          <p:spPr>
            <a:xfrm>
              <a:off x="2863" y="2655"/>
              <a:ext cx="288" cy="288"/>
            </a:xfrm>
            <a:prstGeom prst="ellipse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62" name="Oval 18"/>
            <p:cNvSpPr/>
            <p:nvPr/>
          </p:nvSpPr>
          <p:spPr>
            <a:xfrm>
              <a:off x="5270" y="2432"/>
              <a:ext cx="288" cy="288"/>
            </a:xfrm>
            <a:prstGeom prst="ellipse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63" name="Rectangle 6"/>
            <p:cNvSpPr/>
            <p:nvPr/>
          </p:nvSpPr>
          <p:spPr>
            <a:xfrm>
              <a:off x="3016" y="1888"/>
              <a:ext cx="2404" cy="1905"/>
            </a:xfrm>
            <a:prstGeom prst="rect">
              <a:avLst/>
            </a:prstGeom>
            <a:noFill/>
            <a:ln w="38100" cap="flat" cmpd="sng">
              <a:solidFill>
                <a:srgbClr val="FFCC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64" name="Line 7"/>
            <p:cNvSpPr/>
            <p:nvPr/>
          </p:nvSpPr>
          <p:spPr>
            <a:xfrm>
              <a:off x="3016" y="3112"/>
              <a:ext cx="2404" cy="0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oval" w="med" len="med"/>
              <a:tailEnd type="oval" w="med" len="med"/>
            </a:ln>
          </p:spPr>
        </p:sp>
        <p:sp>
          <p:nvSpPr>
            <p:cNvPr id="39965" name="Line 8"/>
            <p:cNvSpPr/>
            <p:nvPr/>
          </p:nvSpPr>
          <p:spPr>
            <a:xfrm>
              <a:off x="4196" y="1888"/>
              <a:ext cx="0" cy="1224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oval" w="med" len="med"/>
              <a:tailEnd type="oval" w="med" len="med"/>
            </a:ln>
          </p:spPr>
        </p:sp>
        <p:sp>
          <p:nvSpPr>
            <p:cNvPr id="39966" name="Rectangle 9"/>
            <p:cNvSpPr/>
            <p:nvPr/>
          </p:nvSpPr>
          <p:spPr>
            <a:xfrm>
              <a:off x="3288" y="3039"/>
              <a:ext cx="363" cy="136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67" name="Rectangle 10"/>
            <p:cNvSpPr/>
            <p:nvPr/>
          </p:nvSpPr>
          <p:spPr>
            <a:xfrm>
              <a:off x="4642" y="3039"/>
              <a:ext cx="363" cy="136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68" name="Rectangle 11"/>
            <p:cNvSpPr/>
            <p:nvPr/>
          </p:nvSpPr>
          <p:spPr>
            <a:xfrm>
              <a:off x="3243" y="3733"/>
              <a:ext cx="363" cy="136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69" name="Rectangle 12"/>
            <p:cNvSpPr/>
            <p:nvPr/>
          </p:nvSpPr>
          <p:spPr>
            <a:xfrm>
              <a:off x="4680" y="3726"/>
              <a:ext cx="363" cy="136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70" name="Rectangle 13"/>
            <p:cNvSpPr/>
            <p:nvPr/>
          </p:nvSpPr>
          <p:spPr>
            <a:xfrm rot="5400000">
              <a:off x="4019" y="2196"/>
              <a:ext cx="363" cy="136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71" name="Rectangle 14"/>
            <p:cNvSpPr/>
            <p:nvPr/>
          </p:nvSpPr>
          <p:spPr>
            <a:xfrm rot="5400000">
              <a:off x="2833" y="2231"/>
              <a:ext cx="363" cy="136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72" name="Oval 16"/>
            <p:cNvSpPr/>
            <p:nvPr/>
          </p:nvSpPr>
          <p:spPr>
            <a:xfrm>
              <a:off x="4049" y="2610"/>
              <a:ext cx="288" cy="288"/>
            </a:xfrm>
            <a:prstGeom prst="ellipse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39973" name="Line 17"/>
            <p:cNvSpPr/>
            <p:nvPr/>
          </p:nvSpPr>
          <p:spPr>
            <a:xfrm>
              <a:off x="4049" y="2756"/>
              <a:ext cx="288" cy="0"/>
            </a:xfrm>
            <a:prstGeom prst="line">
              <a:avLst/>
            </a:prstGeom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9974" name="Text Box 20"/>
            <p:cNvSpPr txBox="1"/>
            <p:nvPr/>
          </p:nvSpPr>
          <p:spPr>
            <a:xfrm>
              <a:off x="2653" y="2432"/>
              <a:ext cx="31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＋</a:t>
              </a:r>
            </a:p>
          </p:txBody>
        </p:sp>
        <p:sp>
          <p:nvSpPr>
            <p:cNvPr id="39975" name="Text Box 21"/>
            <p:cNvSpPr txBox="1"/>
            <p:nvPr/>
          </p:nvSpPr>
          <p:spPr>
            <a:xfrm>
              <a:off x="4332" y="3067"/>
              <a:ext cx="31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＋</a:t>
              </a:r>
            </a:p>
          </p:txBody>
        </p:sp>
        <p:sp>
          <p:nvSpPr>
            <p:cNvPr id="39976" name="Text Box 22"/>
            <p:cNvSpPr txBox="1"/>
            <p:nvPr/>
          </p:nvSpPr>
          <p:spPr>
            <a:xfrm flipV="1">
              <a:off x="5148" y="2115"/>
              <a:ext cx="31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＋</a:t>
              </a:r>
            </a:p>
          </p:txBody>
        </p:sp>
        <p:sp>
          <p:nvSpPr>
            <p:cNvPr id="39977" name="Text Box 23"/>
            <p:cNvSpPr txBox="1"/>
            <p:nvPr/>
          </p:nvSpPr>
          <p:spPr>
            <a:xfrm>
              <a:off x="3651" y="3475"/>
              <a:ext cx="31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＋</a:t>
              </a:r>
            </a:p>
          </p:txBody>
        </p:sp>
        <p:sp>
          <p:nvSpPr>
            <p:cNvPr id="39978" name="Text Box 24"/>
            <p:cNvSpPr txBox="1"/>
            <p:nvPr/>
          </p:nvSpPr>
          <p:spPr>
            <a:xfrm>
              <a:off x="4967" y="3067"/>
              <a:ext cx="31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－</a:t>
              </a:r>
            </a:p>
          </p:txBody>
        </p:sp>
        <p:sp>
          <p:nvSpPr>
            <p:cNvPr id="39979" name="Text Box 25"/>
            <p:cNvSpPr txBox="1"/>
            <p:nvPr/>
          </p:nvSpPr>
          <p:spPr>
            <a:xfrm>
              <a:off x="2699" y="2885"/>
              <a:ext cx="31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－</a:t>
              </a:r>
            </a:p>
          </p:txBody>
        </p:sp>
        <p:sp>
          <p:nvSpPr>
            <p:cNvPr id="39980" name="Text Box 26"/>
            <p:cNvSpPr txBox="1"/>
            <p:nvPr/>
          </p:nvSpPr>
          <p:spPr>
            <a:xfrm>
              <a:off x="4241" y="3521"/>
              <a:ext cx="31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－</a:t>
              </a:r>
            </a:p>
          </p:txBody>
        </p:sp>
        <p:sp>
          <p:nvSpPr>
            <p:cNvPr id="39981" name="Text Box 27"/>
            <p:cNvSpPr txBox="1"/>
            <p:nvPr/>
          </p:nvSpPr>
          <p:spPr>
            <a:xfrm>
              <a:off x="5103" y="2659"/>
              <a:ext cx="31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－</a:t>
              </a:r>
            </a:p>
          </p:txBody>
        </p:sp>
        <p:sp>
          <p:nvSpPr>
            <p:cNvPr id="39982" name="Text Box 28"/>
            <p:cNvSpPr txBox="1"/>
            <p:nvPr/>
          </p:nvSpPr>
          <p:spPr>
            <a:xfrm>
              <a:off x="4649" y="3459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2</a:t>
              </a:r>
            </a:p>
          </p:txBody>
        </p:sp>
        <p:sp>
          <p:nvSpPr>
            <p:cNvPr id="39983" name="Text Box 29"/>
            <p:cNvSpPr txBox="1"/>
            <p:nvPr/>
          </p:nvSpPr>
          <p:spPr>
            <a:xfrm>
              <a:off x="3198" y="3459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39984" name="Text Box 30"/>
            <p:cNvSpPr txBox="1"/>
            <p:nvPr/>
          </p:nvSpPr>
          <p:spPr>
            <a:xfrm>
              <a:off x="3288" y="2795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2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39985" name="Text Box 31"/>
            <p:cNvSpPr txBox="1"/>
            <p:nvPr/>
          </p:nvSpPr>
          <p:spPr>
            <a:xfrm>
              <a:off x="3107" y="2160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39986" name="Text Box 32"/>
            <p:cNvSpPr txBox="1"/>
            <p:nvPr/>
          </p:nvSpPr>
          <p:spPr>
            <a:xfrm>
              <a:off x="4604" y="2750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5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39987" name="Text Box 33"/>
            <p:cNvSpPr txBox="1"/>
            <p:nvPr/>
          </p:nvSpPr>
          <p:spPr>
            <a:xfrm>
              <a:off x="4286" y="2160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39988" name="Text Box 34"/>
            <p:cNvSpPr txBox="1"/>
            <p:nvPr/>
          </p:nvSpPr>
          <p:spPr>
            <a:xfrm>
              <a:off x="4921" y="2387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4V</a:t>
              </a:r>
            </a:p>
          </p:txBody>
        </p:sp>
        <p:sp>
          <p:nvSpPr>
            <p:cNvPr id="39989" name="Text Box 36"/>
            <p:cNvSpPr txBox="1"/>
            <p:nvPr/>
          </p:nvSpPr>
          <p:spPr>
            <a:xfrm>
              <a:off x="4604" y="3171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algn="ctr"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U</a:t>
              </a:r>
            </a:p>
          </p:txBody>
        </p:sp>
        <p:sp>
          <p:nvSpPr>
            <p:cNvPr id="39990" name="Text Box 37"/>
            <p:cNvSpPr txBox="1"/>
            <p:nvPr/>
          </p:nvSpPr>
          <p:spPr>
            <a:xfrm>
              <a:off x="3924" y="3339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4</a:t>
              </a:r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U</a:t>
              </a:r>
            </a:p>
          </p:txBody>
        </p:sp>
        <p:sp>
          <p:nvSpPr>
            <p:cNvPr id="39991" name="Line 38"/>
            <p:cNvSpPr/>
            <p:nvPr/>
          </p:nvSpPr>
          <p:spPr>
            <a:xfrm flipV="1">
              <a:off x="3924" y="2523"/>
              <a:ext cx="0" cy="362"/>
            </a:xfrm>
            <a:prstGeom prst="line">
              <a:avLst/>
            </a:prstGeom>
            <a:ln w="38100" cap="flat" cmpd="sng">
              <a:solidFill>
                <a:srgbClr val="66FFFF"/>
              </a:solidFill>
              <a:prstDash val="solid"/>
              <a:headEnd type="triangle" w="med" len="med"/>
              <a:tailEnd type="none" w="med" len="med"/>
            </a:ln>
          </p:spPr>
        </p:sp>
        <p:sp>
          <p:nvSpPr>
            <p:cNvPr id="39992" name="Text Box 40"/>
            <p:cNvSpPr txBox="1"/>
            <p:nvPr/>
          </p:nvSpPr>
          <p:spPr>
            <a:xfrm>
              <a:off x="3697" y="2250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A</a:t>
              </a:r>
            </a:p>
          </p:txBody>
        </p:sp>
      </p:grpSp>
      <p:grpSp>
        <p:nvGrpSpPr>
          <p:cNvPr id="3" name="Group 47"/>
          <p:cNvGrpSpPr/>
          <p:nvPr/>
        </p:nvGrpSpPr>
        <p:grpSpPr>
          <a:xfrm>
            <a:off x="4356100" y="2635250"/>
            <a:ext cx="4464050" cy="2665413"/>
            <a:chOff x="249" y="527"/>
            <a:chExt cx="2812" cy="1679"/>
          </a:xfrm>
        </p:grpSpPr>
        <p:sp>
          <p:nvSpPr>
            <p:cNvPr id="39954" name="Line 42"/>
            <p:cNvSpPr/>
            <p:nvPr/>
          </p:nvSpPr>
          <p:spPr>
            <a:xfrm>
              <a:off x="2925" y="1979"/>
              <a:ext cx="136" cy="0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9955" name="Line 43"/>
            <p:cNvSpPr/>
            <p:nvPr/>
          </p:nvSpPr>
          <p:spPr>
            <a:xfrm>
              <a:off x="3061" y="1842"/>
              <a:ext cx="0" cy="273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9956" name="Oval 44"/>
            <p:cNvSpPr/>
            <p:nvPr/>
          </p:nvSpPr>
          <p:spPr>
            <a:xfrm>
              <a:off x="1565" y="1979"/>
              <a:ext cx="226" cy="227"/>
            </a:xfrm>
            <a:prstGeom prst="ellipse">
              <a:avLst/>
            </a:prstGeom>
            <a:noFill/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algn="ctr"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39957" name="Oval 45"/>
            <p:cNvSpPr/>
            <p:nvPr/>
          </p:nvSpPr>
          <p:spPr>
            <a:xfrm>
              <a:off x="1610" y="527"/>
              <a:ext cx="226" cy="227"/>
            </a:xfrm>
            <a:prstGeom prst="ellipse">
              <a:avLst/>
            </a:prstGeom>
            <a:noFill/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algn="ctr"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39958" name="Oval 46"/>
            <p:cNvSpPr/>
            <p:nvPr/>
          </p:nvSpPr>
          <p:spPr>
            <a:xfrm>
              <a:off x="249" y="1979"/>
              <a:ext cx="226" cy="227"/>
            </a:xfrm>
            <a:prstGeom prst="ellipse">
              <a:avLst/>
            </a:prstGeom>
            <a:noFill/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algn="ctr"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2</a:t>
              </a:r>
            </a:p>
          </p:txBody>
        </p:sp>
      </p:grpSp>
      <p:graphicFrame>
        <p:nvGraphicFramePr>
          <p:cNvPr id="18480" name="Object 48"/>
          <p:cNvGraphicFramePr>
            <a:graphicFrameLocks noChangeAspect="1"/>
          </p:cNvGraphicFramePr>
          <p:nvPr/>
        </p:nvGraphicFramePr>
        <p:xfrm>
          <a:off x="827088" y="981075"/>
          <a:ext cx="1385887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r:id="rId4" imgW="506730" imgH="198120" progId="Equation.3">
                  <p:embed/>
                </p:oleObj>
              </mc:Choice>
              <mc:Fallback>
                <p:oleObj r:id="rId4" imgW="506730" imgH="198120" progId="Equation.3">
                  <p:embed/>
                  <p:pic>
                    <p:nvPicPr>
                      <p:cNvPr id="0" name="图片 325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27088" y="981075"/>
                        <a:ext cx="1385887" cy="5397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81" name="Object 49"/>
          <p:cNvGraphicFramePr>
            <a:graphicFrameLocks noChangeAspect="1"/>
          </p:cNvGraphicFramePr>
          <p:nvPr/>
        </p:nvGraphicFramePr>
        <p:xfrm>
          <a:off x="755650" y="1412875"/>
          <a:ext cx="6911975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8" r:id="rId6" imgW="2479040" imgH="352425" progId="Equation.3">
                  <p:embed/>
                </p:oleObj>
              </mc:Choice>
              <mc:Fallback>
                <p:oleObj r:id="rId6" imgW="2479040" imgH="352425" progId="Equation.3">
                  <p:embed/>
                  <p:pic>
                    <p:nvPicPr>
                      <p:cNvPr id="0" name="图片 3255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55650" y="1412875"/>
                        <a:ext cx="6911975" cy="9779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82" name="Object 50"/>
          <p:cNvGraphicFramePr>
            <a:graphicFrameLocks noChangeAspect="1"/>
          </p:cNvGraphicFramePr>
          <p:nvPr/>
        </p:nvGraphicFramePr>
        <p:xfrm>
          <a:off x="684213" y="2420938"/>
          <a:ext cx="4824412" cy="588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9" r:id="rId8" imgW="1619250" imgH="198120" progId="Equation.3">
                  <p:embed/>
                </p:oleObj>
              </mc:Choice>
              <mc:Fallback>
                <p:oleObj r:id="rId8" imgW="1619250" imgH="198120" progId="Equation.3">
                  <p:embed/>
                  <p:pic>
                    <p:nvPicPr>
                      <p:cNvPr id="0" name="图片 3254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84213" y="2420938"/>
                        <a:ext cx="4824412" cy="5889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84" name="Text Box 52"/>
          <p:cNvSpPr txBox="1"/>
          <p:nvPr/>
        </p:nvSpPr>
        <p:spPr>
          <a:xfrm>
            <a:off x="179388" y="3284538"/>
            <a:ext cx="3816350" cy="946150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>
            <a:spAutoFit/>
          </a:bodyPr>
          <a:lstStyle/>
          <a:p>
            <a:pPr marL="719455" indent="-719455" eaLnBrk="1" hangingPunct="1"/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</a:rPr>
              <a:t>注：与电流源串接的电阻不参与列方程</a:t>
            </a:r>
          </a:p>
        </p:txBody>
      </p:sp>
      <p:sp>
        <p:nvSpPr>
          <p:cNvPr id="18485" name="Text Box 53"/>
          <p:cNvSpPr txBox="1"/>
          <p:nvPr/>
        </p:nvSpPr>
        <p:spPr>
          <a:xfrm>
            <a:off x="468313" y="4797425"/>
            <a:ext cx="2087562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2800" dirty="0">
                <a:latin typeface="Times New Roman" panose="02020603050405020304" pitchFamily="18" charset="0"/>
              </a:rPr>
              <a:t>增补方程：</a:t>
            </a:r>
          </a:p>
        </p:txBody>
      </p:sp>
      <p:grpSp>
        <p:nvGrpSpPr>
          <p:cNvPr id="39948" name="Group 67"/>
          <p:cNvGrpSpPr/>
          <p:nvPr/>
        </p:nvGrpSpPr>
        <p:grpSpPr>
          <a:xfrm>
            <a:off x="8316913" y="6446838"/>
            <a:ext cx="792162" cy="366712"/>
            <a:chOff x="5193" y="4020"/>
            <a:chExt cx="499" cy="231"/>
          </a:xfrm>
        </p:grpSpPr>
        <p:pic>
          <p:nvPicPr>
            <p:cNvPr id="39952" name="Picture 68" descr="78900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93" y="4066"/>
              <a:ext cx="499" cy="181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9953" name="Text Box 69">
              <a:hlinkClick r:id="" action="ppaction://hlinkshowjump?jump=nextslide"/>
            </p:cNvPr>
            <p:cNvSpPr txBox="1"/>
            <p:nvPr/>
          </p:nvSpPr>
          <p:spPr>
            <a:xfrm>
              <a:off x="5216" y="4020"/>
              <a:ext cx="47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sz="1800" b="0" dirty="0">
                  <a:solidFill>
                    <a:schemeClr val="bg1"/>
                  </a:solidFill>
                  <a:latin typeface="隶书" panose="02010509060101010101" pitchFamily="49" charset="-122"/>
                  <a:ea typeface="隶书" panose="02010509060101010101" pitchFamily="49" charset="-122"/>
                </a:rPr>
                <a:t>下 页</a:t>
              </a:r>
            </a:p>
          </p:txBody>
        </p:sp>
      </p:grpSp>
      <p:grpSp>
        <p:nvGrpSpPr>
          <p:cNvPr id="39949" name="Group 70"/>
          <p:cNvGrpSpPr/>
          <p:nvPr/>
        </p:nvGrpSpPr>
        <p:grpSpPr>
          <a:xfrm>
            <a:off x="7453313" y="6446838"/>
            <a:ext cx="792162" cy="366712"/>
            <a:chOff x="4649" y="4020"/>
            <a:chExt cx="499" cy="231"/>
          </a:xfrm>
        </p:grpSpPr>
        <p:pic>
          <p:nvPicPr>
            <p:cNvPr id="39950" name="Picture 71" descr="78900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649" y="4066"/>
              <a:ext cx="499" cy="181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9951" name="Text Box 72">
              <a:hlinkClick r:id="" action="ppaction://hlinkshowjump?jump=previousslide"/>
            </p:cNvPr>
            <p:cNvSpPr txBox="1"/>
            <p:nvPr/>
          </p:nvSpPr>
          <p:spPr>
            <a:xfrm>
              <a:off x="4672" y="4020"/>
              <a:ext cx="47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sz="1800" b="0" dirty="0">
                  <a:solidFill>
                    <a:schemeClr val="bg1"/>
                  </a:solidFill>
                  <a:latin typeface="隶书" panose="02010509060101010101" pitchFamily="49" charset="-122"/>
                  <a:ea typeface="隶书" panose="02010509060101010101" pitchFamily="49" charset="-122"/>
                </a:rPr>
                <a:t>上 页</a:t>
              </a:r>
            </a:p>
          </p:txBody>
        </p:sp>
      </p:grpSp>
      <p:graphicFrame>
        <p:nvGraphicFramePr>
          <p:cNvPr id="18505" name="Object 73"/>
          <p:cNvGraphicFramePr>
            <a:graphicFrameLocks noChangeAspect="1"/>
          </p:cNvGraphicFramePr>
          <p:nvPr/>
        </p:nvGraphicFramePr>
        <p:xfrm>
          <a:off x="1331913" y="5589588"/>
          <a:ext cx="1204912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0" r:id="rId11" imgW="440690" imgH="198120" progId="Equation.3">
                  <p:embed/>
                </p:oleObj>
              </mc:Choice>
              <mc:Fallback>
                <p:oleObj r:id="rId11" imgW="440690" imgH="198120" progId="Equation.3">
                  <p:embed/>
                  <p:pic>
                    <p:nvPicPr>
                      <p:cNvPr id="0" name="图片 3132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331913" y="5589588"/>
                        <a:ext cx="1204912" cy="5397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8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18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8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8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18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000"/>
                                        <p:tgtEl>
                                          <p:spTgt spid="18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 bldLvl="0" animBg="1"/>
      <p:bldP spid="18437" grpId="0"/>
      <p:bldP spid="18484" grpId="0" bldLvl="0" animBg="1"/>
      <p:bldP spid="1848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2" name="Text Box 34"/>
          <p:cNvSpPr txBox="1"/>
          <p:nvPr/>
        </p:nvSpPr>
        <p:spPr>
          <a:xfrm>
            <a:off x="395288" y="333375"/>
            <a:ext cx="539750" cy="519113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</a:rPr>
              <a:t>例</a:t>
            </a:r>
          </a:p>
        </p:txBody>
      </p:sp>
      <p:sp>
        <p:nvSpPr>
          <p:cNvPr id="17482" name="Text Box 74"/>
          <p:cNvSpPr txBox="1"/>
          <p:nvPr/>
        </p:nvSpPr>
        <p:spPr>
          <a:xfrm>
            <a:off x="1116013" y="354013"/>
            <a:ext cx="1800225" cy="457200"/>
          </a:xfrm>
          <a:prstGeom prst="rect">
            <a:avLst/>
          </a:prstGeom>
          <a:noFill/>
          <a:ln w="2857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求</a:t>
            </a:r>
            <a:r>
              <a:rPr lang="en-US" altLang="zh-CN" i="1" dirty="0">
                <a:latin typeface="Times New Roman" panose="02020603050405020304" pitchFamily="18" charset="0"/>
              </a:rPr>
              <a:t>U</a:t>
            </a:r>
            <a:r>
              <a:rPr lang="zh-CN" altLang="en-US" dirty="0">
                <a:latin typeface="Times New Roman" panose="02020603050405020304" pitchFamily="18" charset="0"/>
              </a:rPr>
              <a:t>和</a:t>
            </a:r>
            <a:r>
              <a:rPr lang="en-US" altLang="zh-CN" i="1" dirty="0">
                <a:latin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</a:rPr>
              <a:t>。</a:t>
            </a:r>
          </a:p>
        </p:txBody>
      </p:sp>
      <p:grpSp>
        <p:nvGrpSpPr>
          <p:cNvPr id="2" name="Group 115"/>
          <p:cNvGrpSpPr/>
          <p:nvPr/>
        </p:nvGrpSpPr>
        <p:grpSpPr>
          <a:xfrm>
            <a:off x="3924300" y="115888"/>
            <a:ext cx="5148263" cy="3641725"/>
            <a:chOff x="2517" y="119"/>
            <a:chExt cx="3243" cy="2294"/>
          </a:xfrm>
        </p:grpSpPr>
        <p:sp>
          <p:nvSpPr>
            <p:cNvPr id="40986" name="Oval 71"/>
            <p:cNvSpPr/>
            <p:nvPr/>
          </p:nvSpPr>
          <p:spPr>
            <a:xfrm>
              <a:off x="3878" y="1860"/>
              <a:ext cx="294" cy="295"/>
            </a:xfrm>
            <a:prstGeom prst="ellipse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40987" name="Text Box 36"/>
            <p:cNvSpPr txBox="1"/>
            <p:nvPr/>
          </p:nvSpPr>
          <p:spPr>
            <a:xfrm>
              <a:off x="2517" y="1076"/>
              <a:ext cx="454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90V</a:t>
              </a:r>
            </a:p>
          </p:txBody>
        </p:sp>
        <p:sp>
          <p:nvSpPr>
            <p:cNvPr id="40988" name="Oval 39"/>
            <p:cNvSpPr/>
            <p:nvPr/>
          </p:nvSpPr>
          <p:spPr>
            <a:xfrm>
              <a:off x="2949" y="1048"/>
              <a:ext cx="294" cy="295"/>
            </a:xfrm>
            <a:prstGeom prst="ellipse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40989" name="Oval 40"/>
            <p:cNvSpPr/>
            <p:nvPr/>
          </p:nvSpPr>
          <p:spPr>
            <a:xfrm>
              <a:off x="4900" y="788"/>
              <a:ext cx="294" cy="298"/>
            </a:xfrm>
            <a:prstGeom prst="ellipse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40990" name="Rectangle 41"/>
            <p:cNvSpPr/>
            <p:nvPr/>
          </p:nvSpPr>
          <p:spPr>
            <a:xfrm>
              <a:off x="3103" y="454"/>
              <a:ext cx="1944" cy="1562"/>
            </a:xfrm>
            <a:prstGeom prst="rect">
              <a:avLst/>
            </a:prstGeom>
            <a:noFill/>
            <a:ln w="38100" cap="flat" cmpd="sng">
              <a:solidFill>
                <a:srgbClr val="FFCC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40991" name="Line 42"/>
            <p:cNvSpPr/>
            <p:nvPr/>
          </p:nvSpPr>
          <p:spPr>
            <a:xfrm>
              <a:off x="3103" y="1457"/>
              <a:ext cx="1944" cy="0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oval" w="med" len="med"/>
              <a:tailEnd type="oval" w="med" len="med"/>
            </a:ln>
          </p:spPr>
        </p:sp>
        <p:sp>
          <p:nvSpPr>
            <p:cNvPr id="40992" name="Line 43"/>
            <p:cNvSpPr/>
            <p:nvPr/>
          </p:nvSpPr>
          <p:spPr>
            <a:xfrm>
              <a:off x="4057" y="454"/>
              <a:ext cx="0" cy="1003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oval" w="med" len="med"/>
              <a:tailEnd type="oval" w="med" len="med"/>
            </a:ln>
          </p:spPr>
        </p:sp>
        <p:sp>
          <p:nvSpPr>
            <p:cNvPr id="40993" name="Rectangle 44"/>
            <p:cNvSpPr/>
            <p:nvPr/>
          </p:nvSpPr>
          <p:spPr>
            <a:xfrm>
              <a:off x="3302" y="1399"/>
              <a:ext cx="293" cy="112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40994" name="Rectangle 45"/>
            <p:cNvSpPr/>
            <p:nvPr/>
          </p:nvSpPr>
          <p:spPr>
            <a:xfrm>
              <a:off x="4423" y="1399"/>
              <a:ext cx="294" cy="112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40995" name="Rectangle 48"/>
            <p:cNvSpPr/>
            <p:nvPr/>
          </p:nvSpPr>
          <p:spPr>
            <a:xfrm rot="5400000">
              <a:off x="3910" y="696"/>
              <a:ext cx="298" cy="110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40996" name="Rectangle 49"/>
            <p:cNvSpPr/>
            <p:nvPr/>
          </p:nvSpPr>
          <p:spPr>
            <a:xfrm rot="5400000">
              <a:off x="2950" y="696"/>
              <a:ext cx="298" cy="110"/>
            </a:xfrm>
            <a:prstGeom prst="rect">
              <a:avLst/>
            </a:prstGeom>
            <a:solidFill>
              <a:srgbClr val="FF9900"/>
            </a:solidFill>
            <a:ln w="38100" cap="flat" cmpd="sng">
              <a:solidFill>
                <a:srgbClr val="FF99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40997" name="Oval 50"/>
            <p:cNvSpPr/>
            <p:nvPr/>
          </p:nvSpPr>
          <p:spPr>
            <a:xfrm>
              <a:off x="3903" y="1012"/>
              <a:ext cx="293" cy="297"/>
            </a:xfrm>
            <a:prstGeom prst="ellipse">
              <a:avLst/>
            </a:prstGeom>
            <a:solidFill>
              <a:srgbClr val="00CCFF"/>
            </a:solidFill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1" hangingPunct="1">
                <a:spcBef>
                  <a:spcPct val="50000"/>
                </a:spcBef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40998" name="Line 51"/>
            <p:cNvSpPr/>
            <p:nvPr/>
          </p:nvSpPr>
          <p:spPr>
            <a:xfrm>
              <a:off x="3910" y="1160"/>
              <a:ext cx="293" cy="0"/>
            </a:xfrm>
            <a:prstGeom prst="line">
              <a:avLst/>
            </a:prstGeom>
            <a:ln w="38100" cap="flat" cmpd="sng">
              <a:solidFill>
                <a:srgbClr val="FF99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0999" name="Text Box 52"/>
            <p:cNvSpPr txBox="1"/>
            <p:nvPr/>
          </p:nvSpPr>
          <p:spPr>
            <a:xfrm>
              <a:off x="2789" y="1309"/>
              <a:ext cx="25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＋</a:t>
              </a:r>
            </a:p>
          </p:txBody>
        </p:sp>
        <p:sp>
          <p:nvSpPr>
            <p:cNvPr id="41000" name="Text Box 54"/>
            <p:cNvSpPr txBox="1"/>
            <p:nvPr/>
          </p:nvSpPr>
          <p:spPr>
            <a:xfrm flipV="1">
              <a:off x="5057" y="1113"/>
              <a:ext cx="25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＋</a:t>
              </a:r>
            </a:p>
          </p:txBody>
        </p:sp>
        <p:sp>
          <p:nvSpPr>
            <p:cNvPr id="41001" name="Text Box 55"/>
            <p:cNvSpPr txBox="1"/>
            <p:nvPr/>
          </p:nvSpPr>
          <p:spPr>
            <a:xfrm>
              <a:off x="3606" y="1969"/>
              <a:ext cx="25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＋</a:t>
              </a:r>
            </a:p>
          </p:txBody>
        </p:sp>
        <p:sp>
          <p:nvSpPr>
            <p:cNvPr id="41002" name="Text Box 57"/>
            <p:cNvSpPr txBox="1"/>
            <p:nvPr/>
          </p:nvSpPr>
          <p:spPr>
            <a:xfrm>
              <a:off x="2789" y="843"/>
              <a:ext cx="25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－</a:t>
              </a:r>
            </a:p>
          </p:txBody>
        </p:sp>
        <p:sp>
          <p:nvSpPr>
            <p:cNvPr id="41003" name="Text Box 58"/>
            <p:cNvSpPr txBox="1"/>
            <p:nvPr/>
          </p:nvSpPr>
          <p:spPr>
            <a:xfrm>
              <a:off x="4241" y="1969"/>
              <a:ext cx="25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－</a:t>
              </a:r>
            </a:p>
          </p:txBody>
        </p:sp>
        <p:sp>
          <p:nvSpPr>
            <p:cNvPr id="41004" name="Text Box 59"/>
            <p:cNvSpPr txBox="1"/>
            <p:nvPr/>
          </p:nvSpPr>
          <p:spPr>
            <a:xfrm>
              <a:off x="4991" y="505"/>
              <a:ext cx="25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－</a:t>
              </a:r>
            </a:p>
          </p:txBody>
        </p:sp>
        <p:sp>
          <p:nvSpPr>
            <p:cNvPr id="41005" name="Text Box 62"/>
            <p:cNvSpPr txBox="1"/>
            <p:nvPr/>
          </p:nvSpPr>
          <p:spPr>
            <a:xfrm>
              <a:off x="3288" y="1503"/>
              <a:ext cx="510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2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41006" name="Text Box 63"/>
            <p:cNvSpPr txBox="1"/>
            <p:nvPr/>
          </p:nvSpPr>
          <p:spPr>
            <a:xfrm>
              <a:off x="2699" y="570"/>
              <a:ext cx="40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41007" name="Text Box 64"/>
            <p:cNvSpPr txBox="1"/>
            <p:nvPr/>
          </p:nvSpPr>
          <p:spPr>
            <a:xfrm>
              <a:off x="4377" y="1503"/>
              <a:ext cx="40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2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41008" name="Text Box 65"/>
            <p:cNvSpPr txBox="1"/>
            <p:nvPr/>
          </p:nvSpPr>
          <p:spPr>
            <a:xfrm>
              <a:off x="4093" y="602"/>
              <a:ext cx="420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41009" name="Text Box 66"/>
            <p:cNvSpPr txBox="1"/>
            <p:nvPr/>
          </p:nvSpPr>
          <p:spPr>
            <a:xfrm>
              <a:off x="5172" y="804"/>
              <a:ext cx="588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100V</a:t>
              </a:r>
            </a:p>
          </p:txBody>
        </p:sp>
        <p:sp>
          <p:nvSpPr>
            <p:cNvPr id="41010" name="Line 69"/>
            <p:cNvSpPr/>
            <p:nvPr/>
          </p:nvSpPr>
          <p:spPr>
            <a:xfrm flipV="1">
              <a:off x="3837" y="975"/>
              <a:ext cx="0" cy="296"/>
            </a:xfrm>
            <a:prstGeom prst="line">
              <a:avLst/>
            </a:prstGeom>
            <a:ln w="38100" cap="flat" cmpd="sng">
              <a:solidFill>
                <a:srgbClr val="66FFFF"/>
              </a:solidFill>
              <a:prstDash val="solid"/>
              <a:headEnd type="triangle" w="med" len="med"/>
              <a:tailEnd type="none" w="med" len="med"/>
            </a:ln>
          </p:spPr>
        </p:sp>
        <p:sp>
          <p:nvSpPr>
            <p:cNvPr id="41011" name="Text Box 70"/>
            <p:cNvSpPr txBox="1"/>
            <p:nvPr/>
          </p:nvSpPr>
          <p:spPr>
            <a:xfrm>
              <a:off x="3560" y="1192"/>
              <a:ext cx="506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20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A</a:t>
              </a:r>
            </a:p>
          </p:txBody>
        </p:sp>
        <p:sp>
          <p:nvSpPr>
            <p:cNvPr id="41012" name="Text Box 72"/>
            <p:cNvSpPr txBox="1"/>
            <p:nvPr/>
          </p:nvSpPr>
          <p:spPr>
            <a:xfrm>
              <a:off x="3787" y="2124"/>
              <a:ext cx="545" cy="289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110V</a:t>
              </a:r>
            </a:p>
          </p:txBody>
        </p:sp>
        <p:sp>
          <p:nvSpPr>
            <p:cNvPr id="41013" name="Text Box 75"/>
            <p:cNvSpPr txBox="1"/>
            <p:nvPr/>
          </p:nvSpPr>
          <p:spPr>
            <a:xfrm>
              <a:off x="4105" y="1207"/>
              <a:ext cx="25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＋</a:t>
              </a:r>
            </a:p>
          </p:txBody>
        </p:sp>
        <p:sp>
          <p:nvSpPr>
            <p:cNvPr id="41014" name="Text Box 76"/>
            <p:cNvSpPr txBox="1"/>
            <p:nvPr/>
          </p:nvSpPr>
          <p:spPr>
            <a:xfrm>
              <a:off x="4105" y="804"/>
              <a:ext cx="25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－</a:t>
              </a:r>
            </a:p>
          </p:txBody>
        </p:sp>
        <p:sp>
          <p:nvSpPr>
            <p:cNvPr id="41015" name="Text Box 77"/>
            <p:cNvSpPr txBox="1"/>
            <p:nvPr/>
          </p:nvSpPr>
          <p:spPr>
            <a:xfrm>
              <a:off x="4165" y="998"/>
              <a:ext cx="25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U</a:t>
              </a:r>
            </a:p>
          </p:txBody>
        </p:sp>
        <p:sp>
          <p:nvSpPr>
            <p:cNvPr id="41016" name="Line 78"/>
            <p:cNvSpPr/>
            <p:nvPr/>
          </p:nvSpPr>
          <p:spPr>
            <a:xfrm>
              <a:off x="3243" y="376"/>
              <a:ext cx="363" cy="0"/>
            </a:xfrm>
            <a:prstGeom prst="line">
              <a:avLst/>
            </a:prstGeom>
            <a:ln w="38100" cap="flat" cmpd="sng">
              <a:solidFill>
                <a:srgbClr val="66FFFF"/>
              </a:solidFill>
              <a:prstDash val="solid"/>
              <a:headEnd type="triangle" w="med" len="med"/>
              <a:tailEnd type="none" w="med" len="med"/>
            </a:ln>
          </p:spPr>
        </p:sp>
        <p:sp>
          <p:nvSpPr>
            <p:cNvPr id="41017" name="Text Box 79"/>
            <p:cNvSpPr txBox="1"/>
            <p:nvPr/>
          </p:nvSpPr>
          <p:spPr>
            <a:xfrm>
              <a:off x="3334" y="119"/>
              <a:ext cx="257" cy="288"/>
            </a:xfrm>
            <a:prstGeom prst="rect">
              <a:avLst/>
            </a:prstGeom>
            <a:noFill/>
            <a:ln w="38100">
              <a:noFill/>
            </a:ln>
          </p:spPr>
          <p:txBody>
            <a:bodyPr>
              <a:spAutoFit/>
            </a:bodyPr>
            <a:lstStyle/>
            <a:p>
              <a:pPr eaLnBrk="1" hangingPunct="1"/>
              <a:r>
                <a:rPr lang="en-US" altLang="zh-CN" i="1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I</a:t>
              </a:r>
            </a:p>
          </p:txBody>
        </p:sp>
      </p:grpSp>
      <p:sp>
        <p:nvSpPr>
          <p:cNvPr id="17489" name="Text Box 81"/>
          <p:cNvSpPr txBox="1"/>
          <p:nvPr/>
        </p:nvSpPr>
        <p:spPr>
          <a:xfrm>
            <a:off x="107950" y="1196975"/>
            <a:ext cx="1150938" cy="523875"/>
          </a:xfrm>
          <a:prstGeom prst="rect">
            <a:avLst/>
          </a:prstGeom>
          <a:solidFill>
            <a:srgbClr val="FF0000"/>
          </a:solidFill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</a:rPr>
              <a:t>解法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</a:rPr>
              <a:t>1</a:t>
            </a:r>
            <a:endParaRPr lang="en-US" altLang="zh-CN" sz="280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sp>
        <p:nvSpPr>
          <p:cNvPr id="17490" name="Text Box 82"/>
          <p:cNvSpPr txBox="1"/>
          <p:nvPr/>
        </p:nvSpPr>
        <p:spPr>
          <a:xfrm>
            <a:off x="1258888" y="1268413"/>
            <a:ext cx="2520950" cy="457200"/>
          </a:xfrm>
          <a:prstGeom prst="rect">
            <a:avLst/>
          </a:prstGeom>
          <a:noFill/>
          <a:ln w="28575">
            <a:noFill/>
          </a:ln>
        </p:spPr>
        <p:txBody>
          <a:bodyPr lIns="54000" rIns="0">
            <a:spAutoFit/>
          </a:bodyPr>
          <a:lstStyle/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应用结点电压法</a:t>
            </a:r>
          </a:p>
        </p:txBody>
      </p:sp>
      <p:grpSp>
        <p:nvGrpSpPr>
          <p:cNvPr id="3" name="Group 89"/>
          <p:cNvGrpSpPr/>
          <p:nvPr/>
        </p:nvGrpSpPr>
        <p:grpSpPr>
          <a:xfrm>
            <a:off x="4427538" y="188913"/>
            <a:ext cx="3959225" cy="2665412"/>
            <a:chOff x="2835" y="164"/>
            <a:chExt cx="2494" cy="1679"/>
          </a:xfrm>
        </p:grpSpPr>
        <p:sp>
          <p:nvSpPr>
            <p:cNvPr id="40981" name="Line 84"/>
            <p:cNvSpPr/>
            <p:nvPr/>
          </p:nvSpPr>
          <p:spPr>
            <a:xfrm>
              <a:off x="3923" y="164"/>
              <a:ext cx="317" cy="0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0982" name="Line 85"/>
            <p:cNvSpPr/>
            <p:nvPr/>
          </p:nvSpPr>
          <p:spPr>
            <a:xfrm>
              <a:off x="4059" y="164"/>
              <a:ext cx="0" cy="273"/>
            </a:xfrm>
            <a:prstGeom prst="line">
              <a:avLst/>
            </a:prstGeom>
            <a:ln w="38100" cap="flat" cmpd="sng">
              <a:solidFill>
                <a:srgbClr val="FFCC00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0983" name="Oval 86"/>
            <p:cNvSpPr/>
            <p:nvPr/>
          </p:nvSpPr>
          <p:spPr>
            <a:xfrm>
              <a:off x="3923" y="1570"/>
              <a:ext cx="226" cy="227"/>
            </a:xfrm>
            <a:prstGeom prst="ellipse">
              <a:avLst/>
            </a:prstGeom>
            <a:noFill/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algn="ctr"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40984" name="Oval 87"/>
            <p:cNvSpPr/>
            <p:nvPr/>
          </p:nvSpPr>
          <p:spPr>
            <a:xfrm>
              <a:off x="5103" y="1480"/>
              <a:ext cx="226" cy="227"/>
            </a:xfrm>
            <a:prstGeom prst="ellipse">
              <a:avLst/>
            </a:prstGeom>
            <a:noFill/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algn="ctr"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40985" name="Oval 88"/>
            <p:cNvSpPr/>
            <p:nvPr/>
          </p:nvSpPr>
          <p:spPr>
            <a:xfrm>
              <a:off x="2835" y="1616"/>
              <a:ext cx="226" cy="227"/>
            </a:xfrm>
            <a:prstGeom prst="ellipse">
              <a:avLst/>
            </a:prstGeom>
            <a:noFill/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algn="ctr" ea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2</a:t>
              </a:r>
            </a:p>
          </p:txBody>
        </p:sp>
      </p:grpSp>
      <p:graphicFrame>
        <p:nvGraphicFramePr>
          <p:cNvPr id="17498" name="Object 90"/>
          <p:cNvGraphicFramePr>
            <a:graphicFrameLocks noChangeAspect="1"/>
          </p:cNvGraphicFramePr>
          <p:nvPr/>
        </p:nvGraphicFramePr>
        <p:xfrm>
          <a:off x="755650" y="1844675"/>
          <a:ext cx="1711325" cy="53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5" r:id="rId3" imgW="628015" imgH="198120" progId="Equation.3">
                  <p:embed/>
                </p:oleObj>
              </mc:Choice>
              <mc:Fallback>
                <p:oleObj r:id="rId3" imgW="628015" imgH="198120" progId="Equation.3">
                  <p:embed/>
                  <p:pic>
                    <p:nvPicPr>
                      <p:cNvPr id="0" name="图片 313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5650" y="1844675"/>
                        <a:ext cx="1711325" cy="5381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99" name="Object 91"/>
          <p:cNvGraphicFramePr>
            <a:graphicFrameLocks noChangeAspect="1"/>
          </p:cNvGraphicFramePr>
          <p:nvPr/>
        </p:nvGraphicFramePr>
        <p:xfrm>
          <a:off x="684213" y="2492375"/>
          <a:ext cx="3509962" cy="53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6" r:id="rId5" imgW="1289050" imgH="198120" progId="Equation.3">
                  <p:embed/>
                </p:oleObj>
              </mc:Choice>
              <mc:Fallback>
                <p:oleObj r:id="rId5" imgW="1289050" imgH="198120" progId="Equation.3">
                  <p:embed/>
                  <p:pic>
                    <p:nvPicPr>
                      <p:cNvPr id="0" name="图片 31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4213" y="2492375"/>
                        <a:ext cx="3509962" cy="5381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500" name="Object 92"/>
          <p:cNvGraphicFramePr>
            <a:graphicFrameLocks noChangeAspect="1"/>
          </p:cNvGraphicFramePr>
          <p:nvPr/>
        </p:nvGraphicFramePr>
        <p:xfrm>
          <a:off x="611188" y="3213100"/>
          <a:ext cx="4081462" cy="53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7" r:id="rId7" imgW="1498600" imgH="198120" progId="Equation.3">
                  <p:embed/>
                </p:oleObj>
              </mc:Choice>
              <mc:Fallback>
                <p:oleObj r:id="rId7" imgW="1498600" imgH="198120" progId="Equation.3">
                  <p:embed/>
                  <p:pic>
                    <p:nvPicPr>
                      <p:cNvPr id="0" name="图片 313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11188" y="3213100"/>
                        <a:ext cx="4081462" cy="5381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501" name="Object 93"/>
          <p:cNvGraphicFramePr>
            <a:graphicFrameLocks noChangeAspect="1"/>
          </p:cNvGraphicFramePr>
          <p:nvPr/>
        </p:nvGraphicFramePr>
        <p:xfrm>
          <a:off x="468313" y="4365625"/>
          <a:ext cx="4373562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8" r:id="rId9" imgW="1476375" imgH="198120" progId="Equation.3">
                  <p:embed/>
                </p:oleObj>
              </mc:Choice>
              <mc:Fallback>
                <p:oleObj r:id="rId9" imgW="1476375" imgH="198120" progId="Equation.3">
                  <p:embed/>
                  <p:pic>
                    <p:nvPicPr>
                      <p:cNvPr id="0" name="图片 313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8313" y="4365625"/>
                        <a:ext cx="4373562" cy="5857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502" name="Object 94"/>
          <p:cNvGraphicFramePr>
            <a:graphicFrameLocks noChangeAspect="1"/>
          </p:cNvGraphicFramePr>
          <p:nvPr/>
        </p:nvGraphicFramePr>
        <p:xfrm>
          <a:off x="395288" y="5084763"/>
          <a:ext cx="39243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9" r:id="rId11" imgW="1289050" imgH="198120" progId="Equation.3">
                  <p:embed/>
                </p:oleObj>
              </mc:Choice>
              <mc:Fallback>
                <p:oleObj r:id="rId11" imgW="1289050" imgH="198120" progId="Equation.3">
                  <p:embed/>
                  <p:pic>
                    <p:nvPicPr>
                      <p:cNvPr id="0" name="图片 313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95288" y="5084763"/>
                        <a:ext cx="3924300" cy="6000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503" name="Object 95"/>
          <p:cNvGraphicFramePr>
            <a:graphicFrameLocks noChangeAspect="1"/>
          </p:cNvGraphicFramePr>
          <p:nvPr/>
        </p:nvGraphicFramePr>
        <p:xfrm>
          <a:off x="395288" y="5734050"/>
          <a:ext cx="4056062" cy="573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0" r:id="rId13" imgW="1398905" imgH="198120" progId="Equation.3">
                  <p:embed/>
                </p:oleObj>
              </mc:Choice>
              <mc:Fallback>
                <p:oleObj r:id="rId13" imgW="1398905" imgH="198120" progId="Equation.3">
                  <p:embed/>
                  <p:pic>
                    <p:nvPicPr>
                      <p:cNvPr id="0" name="图片 3138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95288" y="5734050"/>
                        <a:ext cx="4056062" cy="5730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504" name="Text Box 96"/>
          <p:cNvSpPr txBox="1"/>
          <p:nvPr/>
        </p:nvSpPr>
        <p:spPr>
          <a:xfrm>
            <a:off x="395288" y="3933825"/>
            <a:ext cx="1368425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dirty="0">
                <a:latin typeface="Times New Roman" panose="02020603050405020304" pitchFamily="18" charset="0"/>
              </a:rPr>
              <a:t>解得：</a:t>
            </a:r>
          </a:p>
        </p:txBody>
      </p:sp>
      <p:grpSp>
        <p:nvGrpSpPr>
          <p:cNvPr id="40975" name="Group 109"/>
          <p:cNvGrpSpPr/>
          <p:nvPr/>
        </p:nvGrpSpPr>
        <p:grpSpPr>
          <a:xfrm>
            <a:off x="8316913" y="6446838"/>
            <a:ext cx="792162" cy="366712"/>
            <a:chOff x="5193" y="4020"/>
            <a:chExt cx="499" cy="231"/>
          </a:xfrm>
        </p:grpSpPr>
        <p:pic>
          <p:nvPicPr>
            <p:cNvPr id="40979" name="Picture 110" descr="78900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193" y="4066"/>
              <a:ext cx="499" cy="181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40980" name="Text Box 111">
              <a:hlinkClick r:id="" action="ppaction://hlinkshowjump?jump=nextslide"/>
            </p:cNvPr>
            <p:cNvSpPr txBox="1"/>
            <p:nvPr/>
          </p:nvSpPr>
          <p:spPr>
            <a:xfrm>
              <a:off x="5216" y="4020"/>
              <a:ext cx="47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sz="1800" b="0" dirty="0">
                  <a:solidFill>
                    <a:schemeClr val="bg1"/>
                  </a:solidFill>
                  <a:latin typeface="隶书" panose="02010509060101010101" pitchFamily="49" charset="-122"/>
                  <a:ea typeface="隶书" panose="02010509060101010101" pitchFamily="49" charset="-122"/>
                </a:rPr>
                <a:t>下 页</a:t>
              </a:r>
            </a:p>
          </p:txBody>
        </p:sp>
      </p:grpSp>
      <p:grpSp>
        <p:nvGrpSpPr>
          <p:cNvPr id="40976" name="Group 112"/>
          <p:cNvGrpSpPr/>
          <p:nvPr/>
        </p:nvGrpSpPr>
        <p:grpSpPr>
          <a:xfrm>
            <a:off x="7453313" y="6446838"/>
            <a:ext cx="792162" cy="366712"/>
            <a:chOff x="4649" y="4020"/>
            <a:chExt cx="499" cy="231"/>
          </a:xfrm>
        </p:grpSpPr>
        <p:pic>
          <p:nvPicPr>
            <p:cNvPr id="40977" name="Picture 113" descr="78900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649" y="4066"/>
              <a:ext cx="499" cy="181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40978" name="Text Box 114">
              <a:hlinkClick r:id="" action="ppaction://hlinkshowjump?jump=previousslide"/>
            </p:cNvPr>
            <p:cNvSpPr txBox="1"/>
            <p:nvPr/>
          </p:nvSpPr>
          <p:spPr>
            <a:xfrm>
              <a:off x="4672" y="4020"/>
              <a:ext cx="476" cy="23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zh-CN" altLang="en-US" sz="1800" b="0" dirty="0">
                  <a:solidFill>
                    <a:schemeClr val="bg1"/>
                  </a:solidFill>
                  <a:latin typeface="隶书" panose="02010509060101010101" pitchFamily="49" charset="-122"/>
                  <a:ea typeface="隶书" panose="02010509060101010101" pitchFamily="49" charset="-122"/>
                </a:rPr>
                <a:t>上 页</a:t>
              </a: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7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7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7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7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7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7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17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17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17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000"/>
                                        <p:tgtEl>
                                          <p:spTgt spid="17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0"/>
                                        <p:tgtEl>
                                          <p:spTgt spid="17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42" grpId="0" bldLvl="0" animBg="1"/>
      <p:bldP spid="17482" grpId="0"/>
      <p:bldP spid="17489" grpId="0" bldLvl="0" animBg="1"/>
      <p:bldP spid="17490" grpId="0"/>
      <p:bldP spid="1750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75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" y="1588"/>
            <a:ext cx="7772400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习题</a:t>
            </a:r>
            <a:r>
              <a:rPr kumimoji="1"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1</a:t>
            </a:r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：</a:t>
            </a:r>
          </a:p>
        </p:txBody>
      </p:sp>
      <p:sp>
        <p:nvSpPr>
          <p:cNvPr id="1482755" name="Text Box 3"/>
          <p:cNvSpPr txBox="1">
            <a:spLocks noChangeArrowheads="1"/>
          </p:cNvSpPr>
          <p:nvPr/>
        </p:nvSpPr>
        <p:spPr bwMode="auto">
          <a:xfrm>
            <a:off x="1420813" y="122238"/>
            <a:ext cx="3276600" cy="1457325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3200">
                <a:ea typeface="楷体_GB2312" panose="02010609030101010101" pitchFamily="49" charset="-122"/>
              </a:rPr>
              <a:t>用网孔分析法求</a:t>
            </a:r>
            <a:r>
              <a:rPr lang="en-US" altLang="zh-CN" sz="3200">
                <a:ea typeface="楷体_GB2312" panose="02010609030101010101" pitchFamily="49" charset="-122"/>
              </a:rPr>
              <a:t>4Ω</a:t>
            </a:r>
            <a:r>
              <a:rPr lang="zh-CN" altLang="en-US" sz="3200">
                <a:ea typeface="楷体_GB2312" panose="02010609030101010101" pitchFamily="49" charset="-122"/>
              </a:rPr>
              <a:t>电阻的功率。</a:t>
            </a:r>
          </a:p>
        </p:txBody>
      </p:sp>
      <p:sp>
        <p:nvSpPr>
          <p:cNvPr id="1482756" name="Text Box 4"/>
          <p:cNvSpPr txBox="1">
            <a:spLocks noChangeArrowheads="1"/>
          </p:cNvSpPr>
          <p:nvPr/>
        </p:nvSpPr>
        <p:spPr bwMode="auto">
          <a:xfrm>
            <a:off x="125413" y="1785938"/>
            <a:ext cx="12954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方正行楷简体"/>
                <a:cs typeface="方正行楷简体"/>
              </a:rPr>
              <a:t>解：</a:t>
            </a:r>
          </a:p>
        </p:txBody>
      </p:sp>
      <p:grpSp>
        <p:nvGrpSpPr>
          <p:cNvPr id="2" name="Group 7"/>
          <p:cNvGrpSpPr/>
          <p:nvPr/>
        </p:nvGrpSpPr>
        <p:grpSpPr bwMode="auto">
          <a:xfrm>
            <a:off x="5305425" y="798513"/>
            <a:ext cx="3022600" cy="735012"/>
            <a:chOff x="3342" y="503"/>
            <a:chExt cx="1904" cy="463"/>
          </a:xfrm>
        </p:grpSpPr>
        <p:grpSp>
          <p:nvGrpSpPr>
            <p:cNvPr id="6227" name="Group 8"/>
            <p:cNvGrpSpPr/>
            <p:nvPr/>
          </p:nvGrpSpPr>
          <p:grpSpPr bwMode="auto">
            <a:xfrm>
              <a:off x="3342" y="503"/>
              <a:ext cx="1663" cy="463"/>
              <a:chOff x="3650" y="527"/>
              <a:chExt cx="1331" cy="463"/>
            </a:xfrm>
          </p:grpSpPr>
          <p:sp>
            <p:nvSpPr>
              <p:cNvPr id="6229" name="Arc 9"/>
              <p:cNvSpPr/>
              <p:nvPr/>
            </p:nvSpPr>
            <p:spPr bwMode="auto">
              <a:xfrm>
                <a:off x="3650" y="527"/>
                <a:ext cx="1331" cy="441"/>
              </a:xfrm>
              <a:custGeom>
                <a:avLst/>
                <a:gdLst>
                  <a:gd name="T0" fmla="*/ 0 w 21600"/>
                  <a:gd name="T1" fmla="*/ 0 h 34995"/>
                  <a:gd name="T2" fmla="*/ 4 w 21600"/>
                  <a:gd name="T3" fmla="*/ 0 h 34995"/>
                  <a:gd name="T4" fmla="*/ 0 w 21600"/>
                  <a:gd name="T5" fmla="*/ 0 h 34995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34995"/>
                  <a:gd name="T11" fmla="*/ 21600 w 21600"/>
                  <a:gd name="T12" fmla="*/ 34995 h 3499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34995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6461"/>
                      <a:pt x="19959" y="31181"/>
                      <a:pt x="16945" y="34995"/>
                    </a:cubicBezTo>
                  </a:path>
                  <a:path w="21600" h="34995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6461"/>
                      <a:pt x="19959" y="31181"/>
                      <a:pt x="16945" y="34995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rgbClr val="FFFF00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230" name="Line 10"/>
              <p:cNvSpPr>
                <a:spLocks noChangeShapeType="1"/>
              </p:cNvSpPr>
              <p:nvPr/>
            </p:nvSpPr>
            <p:spPr bwMode="auto">
              <a:xfrm flipH="1">
                <a:off x="4627" y="969"/>
                <a:ext cx="68" cy="21"/>
              </a:xfrm>
              <a:prstGeom prst="line">
                <a:avLst/>
              </a:prstGeom>
              <a:noFill/>
              <a:ln w="38100">
                <a:solidFill>
                  <a:srgbClr val="FFFF00"/>
                </a:solidFill>
                <a:round/>
                <a:tailEnd type="triangle" w="lg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6228" name="Rectangle 11"/>
            <p:cNvSpPr>
              <a:spLocks noChangeArrowheads="1"/>
            </p:cNvSpPr>
            <p:nvPr/>
          </p:nvSpPr>
          <p:spPr bwMode="auto">
            <a:xfrm>
              <a:off x="4973" y="503"/>
              <a:ext cx="273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r>
                <a:rPr lang="en-US" altLang="zh-CN" sz="3200">
                  <a:solidFill>
                    <a:srgbClr val="FFFF00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1800">
                  <a:solidFill>
                    <a:srgbClr val="FFFF00"/>
                  </a:solidFill>
                  <a:ea typeface="宋体" panose="02010600030101010101" pitchFamily="2" charset="-122"/>
                </a:rPr>
                <a:t>1</a:t>
              </a:r>
            </a:p>
          </p:txBody>
        </p:sp>
      </p:grpSp>
      <p:grpSp>
        <p:nvGrpSpPr>
          <p:cNvPr id="4" name="Group 12"/>
          <p:cNvGrpSpPr/>
          <p:nvPr/>
        </p:nvGrpSpPr>
        <p:grpSpPr bwMode="auto">
          <a:xfrm>
            <a:off x="4932363" y="1960563"/>
            <a:ext cx="582612" cy="1476375"/>
            <a:chOff x="3107" y="1235"/>
            <a:chExt cx="367" cy="930"/>
          </a:xfrm>
        </p:grpSpPr>
        <p:grpSp>
          <p:nvGrpSpPr>
            <p:cNvPr id="6223" name="Group 13"/>
            <p:cNvGrpSpPr/>
            <p:nvPr/>
          </p:nvGrpSpPr>
          <p:grpSpPr bwMode="auto">
            <a:xfrm>
              <a:off x="3144" y="1235"/>
              <a:ext cx="330" cy="834"/>
              <a:chOff x="3650" y="527"/>
              <a:chExt cx="1331" cy="463"/>
            </a:xfrm>
          </p:grpSpPr>
          <p:sp>
            <p:nvSpPr>
              <p:cNvPr id="6225" name="Arc 14"/>
              <p:cNvSpPr/>
              <p:nvPr/>
            </p:nvSpPr>
            <p:spPr bwMode="auto">
              <a:xfrm>
                <a:off x="3650" y="527"/>
                <a:ext cx="1331" cy="441"/>
              </a:xfrm>
              <a:custGeom>
                <a:avLst/>
                <a:gdLst>
                  <a:gd name="T0" fmla="*/ 0 w 21600"/>
                  <a:gd name="T1" fmla="*/ 0 h 34995"/>
                  <a:gd name="T2" fmla="*/ 4 w 21600"/>
                  <a:gd name="T3" fmla="*/ 0 h 34995"/>
                  <a:gd name="T4" fmla="*/ 0 w 21600"/>
                  <a:gd name="T5" fmla="*/ 0 h 34995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34995"/>
                  <a:gd name="T11" fmla="*/ 21600 w 21600"/>
                  <a:gd name="T12" fmla="*/ 34995 h 3499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34995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6461"/>
                      <a:pt x="19959" y="31181"/>
                      <a:pt x="16945" y="34995"/>
                    </a:cubicBezTo>
                  </a:path>
                  <a:path w="21600" h="34995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6461"/>
                      <a:pt x="19959" y="31181"/>
                      <a:pt x="16945" y="34995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rgbClr val="FFFF00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226" name="Line 15"/>
              <p:cNvSpPr>
                <a:spLocks noChangeShapeType="1"/>
              </p:cNvSpPr>
              <p:nvPr/>
            </p:nvSpPr>
            <p:spPr bwMode="auto">
              <a:xfrm flipH="1">
                <a:off x="4627" y="969"/>
                <a:ext cx="68" cy="21"/>
              </a:xfrm>
              <a:prstGeom prst="line">
                <a:avLst/>
              </a:prstGeom>
              <a:noFill/>
              <a:ln w="38100">
                <a:solidFill>
                  <a:srgbClr val="FFFF00"/>
                </a:solidFill>
                <a:round/>
                <a:tailEnd type="triangle" w="lg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6224" name="Rectangle 16"/>
            <p:cNvSpPr>
              <a:spLocks noChangeArrowheads="1"/>
            </p:cNvSpPr>
            <p:nvPr/>
          </p:nvSpPr>
          <p:spPr bwMode="auto">
            <a:xfrm>
              <a:off x="3107" y="1800"/>
              <a:ext cx="28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rgbClr val="FFFF00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1800">
                  <a:solidFill>
                    <a:srgbClr val="FFFF00"/>
                  </a:solidFill>
                  <a:ea typeface="宋体" panose="02010600030101010101" pitchFamily="2" charset="-122"/>
                </a:rPr>
                <a:t>2</a:t>
              </a:r>
            </a:p>
          </p:txBody>
        </p:sp>
      </p:grpSp>
      <p:grpSp>
        <p:nvGrpSpPr>
          <p:cNvPr id="6" name="Group 17"/>
          <p:cNvGrpSpPr/>
          <p:nvPr/>
        </p:nvGrpSpPr>
        <p:grpSpPr bwMode="auto">
          <a:xfrm>
            <a:off x="6175375" y="1960563"/>
            <a:ext cx="663575" cy="1416050"/>
            <a:chOff x="3890" y="1235"/>
            <a:chExt cx="418" cy="892"/>
          </a:xfrm>
        </p:grpSpPr>
        <p:grpSp>
          <p:nvGrpSpPr>
            <p:cNvPr id="6219" name="Group 18"/>
            <p:cNvGrpSpPr/>
            <p:nvPr/>
          </p:nvGrpSpPr>
          <p:grpSpPr bwMode="auto">
            <a:xfrm>
              <a:off x="3890" y="1235"/>
              <a:ext cx="418" cy="796"/>
              <a:chOff x="3650" y="527"/>
              <a:chExt cx="1331" cy="463"/>
            </a:xfrm>
          </p:grpSpPr>
          <p:sp>
            <p:nvSpPr>
              <p:cNvPr id="6221" name="Arc 19"/>
              <p:cNvSpPr/>
              <p:nvPr/>
            </p:nvSpPr>
            <p:spPr bwMode="auto">
              <a:xfrm>
                <a:off x="3650" y="527"/>
                <a:ext cx="1331" cy="441"/>
              </a:xfrm>
              <a:custGeom>
                <a:avLst/>
                <a:gdLst>
                  <a:gd name="T0" fmla="*/ 0 w 21600"/>
                  <a:gd name="T1" fmla="*/ 0 h 34995"/>
                  <a:gd name="T2" fmla="*/ 4 w 21600"/>
                  <a:gd name="T3" fmla="*/ 0 h 34995"/>
                  <a:gd name="T4" fmla="*/ 0 w 21600"/>
                  <a:gd name="T5" fmla="*/ 0 h 34995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34995"/>
                  <a:gd name="T11" fmla="*/ 21600 w 21600"/>
                  <a:gd name="T12" fmla="*/ 34995 h 3499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34995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6461"/>
                      <a:pt x="19959" y="31181"/>
                      <a:pt x="16945" y="34995"/>
                    </a:cubicBezTo>
                  </a:path>
                  <a:path w="21600" h="34995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6461"/>
                      <a:pt x="19959" y="31181"/>
                      <a:pt x="16945" y="34995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rgbClr val="FFFF00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222" name="Line 20"/>
              <p:cNvSpPr>
                <a:spLocks noChangeShapeType="1"/>
              </p:cNvSpPr>
              <p:nvPr/>
            </p:nvSpPr>
            <p:spPr bwMode="auto">
              <a:xfrm flipH="1">
                <a:off x="4627" y="969"/>
                <a:ext cx="68" cy="21"/>
              </a:xfrm>
              <a:prstGeom prst="line">
                <a:avLst/>
              </a:prstGeom>
              <a:noFill/>
              <a:ln w="38100">
                <a:solidFill>
                  <a:srgbClr val="FFFF00"/>
                </a:solidFill>
                <a:round/>
                <a:tailEnd type="triangle" w="lg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6220" name="Rectangle 21"/>
            <p:cNvSpPr>
              <a:spLocks noChangeArrowheads="1"/>
            </p:cNvSpPr>
            <p:nvPr/>
          </p:nvSpPr>
          <p:spPr bwMode="auto">
            <a:xfrm>
              <a:off x="3941" y="1762"/>
              <a:ext cx="28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rgbClr val="FFFF00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1800">
                  <a:solidFill>
                    <a:srgbClr val="FFFF00"/>
                  </a:solidFill>
                  <a:ea typeface="宋体" panose="02010600030101010101" pitchFamily="2" charset="-122"/>
                </a:rPr>
                <a:t>3</a:t>
              </a:r>
            </a:p>
          </p:txBody>
        </p:sp>
      </p:grpSp>
      <p:grpSp>
        <p:nvGrpSpPr>
          <p:cNvPr id="8" name="Group 22"/>
          <p:cNvGrpSpPr/>
          <p:nvPr/>
        </p:nvGrpSpPr>
        <p:grpSpPr bwMode="auto">
          <a:xfrm>
            <a:off x="7458075" y="1887538"/>
            <a:ext cx="663575" cy="1485900"/>
            <a:chOff x="4698" y="1189"/>
            <a:chExt cx="418" cy="936"/>
          </a:xfrm>
        </p:grpSpPr>
        <p:grpSp>
          <p:nvGrpSpPr>
            <p:cNvPr id="6215" name="Group 23"/>
            <p:cNvGrpSpPr/>
            <p:nvPr/>
          </p:nvGrpSpPr>
          <p:grpSpPr bwMode="auto">
            <a:xfrm>
              <a:off x="4698" y="1189"/>
              <a:ext cx="418" cy="850"/>
              <a:chOff x="3650" y="527"/>
              <a:chExt cx="1331" cy="463"/>
            </a:xfrm>
          </p:grpSpPr>
          <p:sp>
            <p:nvSpPr>
              <p:cNvPr id="6217" name="Arc 24"/>
              <p:cNvSpPr/>
              <p:nvPr/>
            </p:nvSpPr>
            <p:spPr bwMode="auto">
              <a:xfrm>
                <a:off x="3650" y="527"/>
                <a:ext cx="1331" cy="441"/>
              </a:xfrm>
              <a:custGeom>
                <a:avLst/>
                <a:gdLst>
                  <a:gd name="T0" fmla="*/ 0 w 21600"/>
                  <a:gd name="T1" fmla="*/ 0 h 34995"/>
                  <a:gd name="T2" fmla="*/ 4 w 21600"/>
                  <a:gd name="T3" fmla="*/ 0 h 34995"/>
                  <a:gd name="T4" fmla="*/ 0 w 21600"/>
                  <a:gd name="T5" fmla="*/ 0 h 34995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34995"/>
                  <a:gd name="T11" fmla="*/ 21600 w 21600"/>
                  <a:gd name="T12" fmla="*/ 34995 h 3499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34995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6461"/>
                      <a:pt x="19959" y="31181"/>
                      <a:pt x="16945" y="34995"/>
                    </a:cubicBezTo>
                  </a:path>
                  <a:path w="21600" h="34995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cubicBezTo>
                      <a:pt x="21600" y="26461"/>
                      <a:pt x="19959" y="31181"/>
                      <a:pt x="16945" y="34995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rgbClr val="FFFF00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218" name="Line 25"/>
              <p:cNvSpPr>
                <a:spLocks noChangeShapeType="1"/>
              </p:cNvSpPr>
              <p:nvPr/>
            </p:nvSpPr>
            <p:spPr bwMode="auto">
              <a:xfrm flipH="1">
                <a:off x="4627" y="969"/>
                <a:ext cx="68" cy="21"/>
              </a:xfrm>
              <a:prstGeom prst="line">
                <a:avLst/>
              </a:prstGeom>
              <a:noFill/>
              <a:ln w="38100">
                <a:solidFill>
                  <a:srgbClr val="FFFF00"/>
                </a:solidFill>
                <a:round/>
                <a:tailEnd type="triangle" w="lg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6216" name="Rectangle 26"/>
            <p:cNvSpPr>
              <a:spLocks noChangeArrowheads="1"/>
            </p:cNvSpPr>
            <p:nvPr/>
          </p:nvSpPr>
          <p:spPr bwMode="auto">
            <a:xfrm>
              <a:off x="4716" y="1760"/>
              <a:ext cx="28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rgbClr val="FFFF00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1800">
                  <a:solidFill>
                    <a:srgbClr val="FFFF00"/>
                  </a:solidFill>
                  <a:ea typeface="宋体" panose="02010600030101010101" pitchFamily="2" charset="-122"/>
                </a:rPr>
                <a:t>4</a:t>
              </a:r>
            </a:p>
          </p:txBody>
        </p:sp>
      </p:grpSp>
      <p:sp>
        <p:nvSpPr>
          <p:cNvPr id="6166" name="Rectangle 27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482780" name="Object 28"/>
          <p:cNvGraphicFramePr>
            <a:graphicFrameLocks noChangeAspect="1"/>
          </p:cNvGraphicFramePr>
          <p:nvPr/>
        </p:nvGraphicFramePr>
        <p:xfrm>
          <a:off x="125413" y="2574925"/>
          <a:ext cx="3854450" cy="569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3" name="Equation" r:id="rId5" imgW="37185600" imgH="5486400" progId="Equation.DSMT4">
                  <p:embed/>
                </p:oleObj>
              </mc:Choice>
              <mc:Fallback>
                <p:oleObj name="Equation" r:id="rId5" imgW="37185600" imgH="5486400" progId="Equation.DSMT4">
                  <p:embed/>
                  <p:pic>
                    <p:nvPicPr>
                      <p:cNvPr id="0" name="Object 28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5413" y="2574925"/>
                        <a:ext cx="3854450" cy="56991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29"/>
          <p:cNvGrpSpPr/>
          <p:nvPr/>
        </p:nvGrpSpPr>
        <p:grpSpPr bwMode="auto">
          <a:xfrm>
            <a:off x="6510338" y="1568450"/>
            <a:ext cx="984250" cy="2043113"/>
            <a:chOff x="4101" y="988"/>
            <a:chExt cx="620" cy="1287"/>
          </a:xfrm>
        </p:grpSpPr>
        <p:sp>
          <p:nvSpPr>
            <p:cNvPr id="6213" name="Rectangle 30"/>
            <p:cNvSpPr>
              <a:spLocks noChangeArrowheads="1"/>
            </p:cNvSpPr>
            <p:nvPr/>
          </p:nvSpPr>
          <p:spPr bwMode="auto">
            <a:xfrm>
              <a:off x="4322" y="988"/>
              <a:ext cx="399" cy="128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+</a:t>
              </a:r>
            </a:p>
            <a:p>
              <a:r>
                <a:rPr lang="en-US" altLang="zh-CN" sz="32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</a:p>
            <a:p>
              <a:r>
                <a:rPr lang="en-US" altLang="zh-CN" sz="32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-</a:t>
              </a:r>
            </a:p>
          </p:txBody>
        </p:sp>
        <p:sp>
          <p:nvSpPr>
            <p:cNvPr id="6214" name="Rectangle 31"/>
            <p:cNvSpPr>
              <a:spLocks noChangeArrowheads="1"/>
            </p:cNvSpPr>
            <p:nvPr/>
          </p:nvSpPr>
          <p:spPr bwMode="auto">
            <a:xfrm>
              <a:off x="4101" y="1413"/>
              <a:ext cx="373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r>
                <a:rPr lang="en-US" altLang="zh-CN" sz="3200" b="1">
                  <a:solidFill>
                    <a:srgbClr val="FF0000"/>
                  </a:solidFill>
                  <a:ea typeface="宋体" panose="02010600030101010101" pitchFamily="2" charset="-122"/>
                </a:rPr>
                <a:t>U</a:t>
              </a:r>
              <a:r>
                <a:rPr lang="en-US" altLang="zh-CN" sz="1800" b="1">
                  <a:solidFill>
                    <a:srgbClr val="FF0000"/>
                  </a:solidFill>
                  <a:ea typeface="宋体" panose="02010600030101010101" pitchFamily="2" charset="-122"/>
                </a:rPr>
                <a:t>2</a:t>
              </a:r>
            </a:p>
          </p:txBody>
        </p:sp>
      </p:grpSp>
      <p:grpSp>
        <p:nvGrpSpPr>
          <p:cNvPr id="11" name="Group 32"/>
          <p:cNvGrpSpPr/>
          <p:nvPr/>
        </p:nvGrpSpPr>
        <p:grpSpPr bwMode="auto">
          <a:xfrm>
            <a:off x="3995738" y="-34925"/>
            <a:ext cx="5199062" cy="3579813"/>
            <a:chOff x="2501" y="-14"/>
            <a:chExt cx="3275" cy="2255"/>
          </a:xfrm>
        </p:grpSpPr>
        <p:sp>
          <p:nvSpPr>
            <p:cNvPr id="6176" name="Text Box 33"/>
            <p:cNvSpPr txBox="1">
              <a:spLocks noChangeArrowheads="1"/>
            </p:cNvSpPr>
            <p:nvPr/>
          </p:nvSpPr>
          <p:spPr bwMode="auto">
            <a:xfrm>
              <a:off x="2501" y="1198"/>
              <a:ext cx="440" cy="97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+  U</a:t>
              </a:r>
              <a:r>
                <a:rPr lang="en-US" altLang="zh-CN">
                  <a:ea typeface="宋体" panose="02010600030101010101" pitchFamily="2" charset="-122"/>
                </a:rPr>
                <a:t>1</a:t>
              </a:r>
              <a:r>
                <a:rPr lang="en-US" altLang="zh-CN" sz="3200">
                  <a:ea typeface="宋体" panose="02010600030101010101" pitchFamily="2" charset="-122"/>
                </a:rPr>
                <a:t> </a:t>
              </a:r>
              <a:r>
                <a:rPr lang="en-US" altLang="zh-CN" sz="3200">
                  <a:latin typeface="仿宋_GB2312" panose="02010609030101010101" pitchFamily="49" charset="-122"/>
                  <a:ea typeface="仿宋_GB2312" panose="02010609030101010101" pitchFamily="49" charset="-122"/>
                </a:rPr>
                <a:t>- </a:t>
              </a:r>
            </a:p>
          </p:txBody>
        </p:sp>
        <p:sp>
          <p:nvSpPr>
            <p:cNvPr id="6177" name="Line 34"/>
            <p:cNvSpPr>
              <a:spLocks noChangeShapeType="1"/>
            </p:cNvSpPr>
            <p:nvPr/>
          </p:nvSpPr>
          <p:spPr bwMode="auto">
            <a:xfrm rot="5400000" flipH="1">
              <a:off x="2856" y="1370"/>
              <a:ext cx="192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78" name="Rectangle 35"/>
            <p:cNvSpPr>
              <a:spLocks noChangeArrowheads="1"/>
            </p:cNvSpPr>
            <p:nvPr/>
          </p:nvSpPr>
          <p:spPr bwMode="auto">
            <a:xfrm>
              <a:off x="3176" y="982"/>
              <a:ext cx="358" cy="1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79" name="Line 36"/>
            <p:cNvSpPr>
              <a:spLocks noChangeShapeType="1"/>
            </p:cNvSpPr>
            <p:nvPr/>
          </p:nvSpPr>
          <p:spPr bwMode="auto">
            <a:xfrm>
              <a:off x="2949" y="2227"/>
              <a:ext cx="23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80" name="Text Box 37"/>
            <p:cNvSpPr txBox="1">
              <a:spLocks noChangeArrowheads="1"/>
            </p:cNvSpPr>
            <p:nvPr/>
          </p:nvSpPr>
          <p:spPr bwMode="auto">
            <a:xfrm>
              <a:off x="3192" y="1473"/>
              <a:ext cx="535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</a:t>
              </a:r>
              <a:r>
                <a:rPr lang="en-US" altLang="zh-CN" sz="2800">
                  <a:ea typeface="宋体" panose="02010600030101010101" pitchFamily="2" charset="-122"/>
                </a:rPr>
                <a:t>4V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6181" name="Oval 38"/>
            <p:cNvSpPr>
              <a:spLocks noChangeArrowheads="1"/>
            </p:cNvSpPr>
            <p:nvPr/>
          </p:nvSpPr>
          <p:spPr bwMode="auto">
            <a:xfrm>
              <a:off x="3602" y="1522"/>
              <a:ext cx="272" cy="27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82" name="Text Box 39"/>
            <p:cNvSpPr txBox="1">
              <a:spLocks noChangeArrowheads="1"/>
            </p:cNvSpPr>
            <p:nvPr/>
          </p:nvSpPr>
          <p:spPr bwMode="auto">
            <a:xfrm>
              <a:off x="3509" y="1134"/>
              <a:ext cx="382" cy="92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宋体" panose="02010600030101010101" pitchFamily="2" charset="-122"/>
                </a:rPr>
                <a:t>+      </a:t>
              </a:r>
            </a:p>
            <a:p>
              <a:r>
                <a:rPr lang="en-US" altLang="zh-CN" sz="3600" b="1">
                  <a:ea typeface="宋体" panose="02010600030101010101" pitchFamily="2" charset="-122"/>
                </a:rPr>
                <a:t>-</a:t>
              </a:r>
            </a:p>
          </p:txBody>
        </p:sp>
        <p:grpSp>
          <p:nvGrpSpPr>
            <p:cNvPr id="6183" name="Group 40"/>
            <p:cNvGrpSpPr/>
            <p:nvPr/>
          </p:nvGrpSpPr>
          <p:grpSpPr bwMode="auto">
            <a:xfrm>
              <a:off x="3128" y="662"/>
              <a:ext cx="460" cy="365"/>
              <a:chOff x="2845" y="2102"/>
              <a:chExt cx="460" cy="365"/>
            </a:xfrm>
          </p:grpSpPr>
          <p:sp>
            <p:nvSpPr>
              <p:cNvPr id="6212" name="Text Box 41"/>
              <p:cNvSpPr txBox="1">
                <a:spLocks noChangeArrowheads="1"/>
              </p:cNvSpPr>
              <p:nvPr/>
            </p:nvSpPr>
            <p:spPr bwMode="auto">
              <a:xfrm>
                <a:off x="2845" y="2102"/>
                <a:ext cx="460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宋体" panose="02010600030101010101" pitchFamily="2" charset="-122"/>
                  </a:rPr>
                  <a:t>2</a:t>
                </a:r>
              </a:p>
            </p:txBody>
          </p:sp>
          <p:graphicFrame>
            <p:nvGraphicFramePr>
              <p:cNvPr id="6158" name="Object 42"/>
              <p:cNvGraphicFramePr>
                <a:graphicFrameLocks noChangeAspect="1"/>
              </p:cNvGraphicFramePr>
              <p:nvPr/>
            </p:nvGraphicFramePr>
            <p:xfrm>
              <a:off x="3035" y="2167"/>
              <a:ext cx="244" cy="24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44" name="Equation" r:id="rId7" imgW="3962400" imgH="3962400" progId="Equation.DSMT4">
                      <p:embed/>
                    </p:oleObj>
                  </mc:Choice>
                  <mc:Fallback>
                    <p:oleObj name="Equation" r:id="rId7" imgW="3962400" imgH="3962400" progId="Equation.DSMT4">
                      <p:embed/>
                      <p:pic>
                        <p:nvPicPr>
                          <p:cNvPr id="0" name="Object 42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3035" y="2167"/>
                            <a:ext cx="244" cy="244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  <a:effectLst>
                            <a:prstShdw prst="shdw17" dir="16200000">
                              <a:srgbClr val="FFFFFF"/>
                            </a:prstShdw>
                          </a:effec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6184" name="Text Box 43"/>
            <p:cNvSpPr txBox="1">
              <a:spLocks noChangeArrowheads="1"/>
            </p:cNvSpPr>
            <p:nvPr/>
          </p:nvSpPr>
          <p:spPr bwMode="auto">
            <a:xfrm>
              <a:off x="2980" y="1126"/>
              <a:ext cx="52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2A</a:t>
              </a:r>
            </a:p>
          </p:txBody>
        </p:sp>
        <p:sp>
          <p:nvSpPr>
            <p:cNvPr id="6185" name="Line 44"/>
            <p:cNvSpPr>
              <a:spLocks noChangeShapeType="1"/>
            </p:cNvSpPr>
            <p:nvPr/>
          </p:nvSpPr>
          <p:spPr bwMode="auto">
            <a:xfrm>
              <a:off x="3533" y="1063"/>
              <a:ext cx="45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6186" name="Group 45"/>
            <p:cNvGrpSpPr/>
            <p:nvPr/>
          </p:nvGrpSpPr>
          <p:grpSpPr bwMode="auto">
            <a:xfrm rot="5400000">
              <a:off x="2811" y="1498"/>
              <a:ext cx="272" cy="272"/>
              <a:chOff x="1615" y="1830"/>
              <a:chExt cx="272" cy="272"/>
            </a:xfrm>
          </p:grpSpPr>
          <p:sp>
            <p:nvSpPr>
              <p:cNvPr id="6210" name="Line 46"/>
              <p:cNvSpPr>
                <a:spLocks noChangeShapeType="1"/>
              </p:cNvSpPr>
              <p:nvPr/>
            </p:nvSpPr>
            <p:spPr bwMode="auto">
              <a:xfrm rot="5400000">
                <a:off x="1623" y="1966"/>
                <a:ext cx="27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211" name="Oval 47"/>
              <p:cNvSpPr>
                <a:spLocks noChangeArrowheads="1"/>
              </p:cNvSpPr>
              <p:nvPr/>
            </p:nvSpPr>
            <p:spPr bwMode="auto">
              <a:xfrm>
                <a:off x="1615" y="1830"/>
                <a:ext cx="272" cy="27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6187" name="Line 48"/>
            <p:cNvSpPr>
              <a:spLocks noChangeShapeType="1"/>
            </p:cNvSpPr>
            <p:nvPr/>
          </p:nvSpPr>
          <p:spPr bwMode="auto">
            <a:xfrm>
              <a:off x="2941" y="1043"/>
              <a:ext cx="22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88" name="Line 49"/>
            <p:cNvSpPr>
              <a:spLocks noChangeShapeType="1"/>
            </p:cNvSpPr>
            <p:nvPr/>
          </p:nvSpPr>
          <p:spPr bwMode="auto">
            <a:xfrm rot="5400000">
              <a:off x="2385" y="938"/>
              <a:ext cx="113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89" name="Line 50"/>
            <p:cNvSpPr>
              <a:spLocks noChangeShapeType="1"/>
            </p:cNvSpPr>
            <p:nvPr/>
          </p:nvSpPr>
          <p:spPr bwMode="auto">
            <a:xfrm rot="5400000" flipH="1">
              <a:off x="4474" y="1370"/>
              <a:ext cx="192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90" name="Line 51"/>
            <p:cNvSpPr>
              <a:spLocks noChangeShapeType="1"/>
            </p:cNvSpPr>
            <p:nvPr/>
          </p:nvSpPr>
          <p:spPr bwMode="auto">
            <a:xfrm rot="5400000">
              <a:off x="2732" y="1997"/>
              <a:ext cx="45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91" name="Line 52"/>
            <p:cNvSpPr>
              <a:spLocks noChangeShapeType="1"/>
            </p:cNvSpPr>
            <p:nvPr/>
          </p:nvSpPr>
          <p:spPr bwMode="auto">
            <a:xfrm rot="5400000">
              <a:off x="3169" y="1641"/>
              <a:ext cx="115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92" name="Rectangle 53"/>
            <p:cNvSpPr>
              <a:spLocks noChangeArrowheads="1"/>
            </p:cNvSpPr>
            <p:nvPr/>
          </p:nvSpPr>
          <p:spPr bwMode="auto">
            <a:xfrm>
              <a:off x="3986" y="987"/>
              <a:ext cx="358" cy="1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93" name="Line 54"/>
            <p:cNvSpPr>
              <a:spLocks noChangeShapeType="1"/>
            </p:cNvSpPr>
            <p:nvPr/>
          </p:nvSpPr>
          <p:spPr bwMode="auto">
            <a:xfrm>
              <a:off x="4344" y="1063"/>
              <a:ext cx="90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94" name="Line 55"/>
            <p:cNvSpPr>
              <a:spLocks noChangeShapeType="1"/>
            </p:cNvSpPr>
            <p:nvPr/>
          </p:nvSpPr>
          <p:spPr bwMode="auto">
            <a:xfrm rot="5400000">
              <a:off x="4342" y="1280"/>
              <a:ext cx="45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95" name="AutoShape 56"/>
            <p:cNvSpPr>
              <a:spLocks noChangeArrowheads="1"/>
            </p:cNvSpPr>
            <p:nvPr/>
          </p:nvSpPr>
          <p:spPr bwMode="auto">
            <a:xfrm rot="5400000">
              <a:off x="4394" y="1499"/>
              <a:ext cx="335" cy="288"/>
            </a:xfrm>
            <a:prstGeom prst="diamond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6196" name="Line 57"/>
            <p:cNvSpPr>
              <a:spLocks noChangeShapeType="1"/>
            </p:cNvSpPr>
            <p:nvPr/>
          </p:nvSpPr>
          <p:spPr bwMode="auto">
            <a:xfrm rot="5400000">
              <a:off x="4339" y="2026"/>
              <a:ext cx="431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97" name="Line 58"/>
            <p:cNvSpPr>
              <a:spLocks noChangeShapeType="1"/>
            </p:cNvSpPr>
            <p:nvPr/>
          </p:nvSpPr>
          <p:spPr bwMode="auto">
            <a:xfrm>
              <a:off x="4428" y="1642"/>
              <a:ext cx="27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aphicFrame>
          <p:nvGraphicFramePr>
            <p:cNvPr id="6154" name="Object 59"/>
            <p:cNvGraphicFramePr>
              <a:graphicFrameLocks noChangeAspect="1"/>
            </p:cNvGraphicFramePr>
            <p:nvPr/>
          </p:nvGraphicFramePr>
          <p:xfrm>
            <a:off x="4571" y="1172"/>
            <a:ext cx="362" cy="3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45" name="Equation" r:id="rId9" imgW="6096000" imgH="5486400" progId="Equation.DSMT4">
                    <p:embed/>
                  </p:oleObj>
                </mc:Choice>
                <mc:Fallback>
                  <p:oleObj name="Equation" r:id="rId9" imgW="6096000" imgH="5486400" progId="Equation.DSMT4">
                    <p:embed/>
                    <p:pic>
                      <p:nvPicPr>
                        <p:cNvPr id="0" name="Object 5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4571" y="1172"/>
                          <a:ext cx="362" cy="327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198" name="Rectangle 60"/>
            <p:cNvSpPr>
              <a:spLocks noChangeArrowheads="1"/>
            </p:cNvSpPr>
            <p:nvPr/>
          </p:nvSpPr>
          <p:spPr bwMode="auto">
            <a:xfrm>
              <a:off x="3926" y="303"/>
              <a:ext cx="358" cy="1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6199" name="Group 61"/>
            <p:cNvGrpSpPr/>
            <p:nvPr/>
          </p:nvGrpSpPr>
          <p:grpSpPr bwMode="auto">
            <a:xfrm>
              <a:off x="5316" y="1459"/>
              <a:ext cx="460" cy="365"/>
              <a:chOff x="2845" y="2102"/>
              <a:chExt cx="460" cy="365"/>
            </a:xfrm>
          </p:grpSpPr>
          <p:sp>
            <p:nvSpPr>
              <p:cNvPr id="6209" name="Text Box 62"/>
              <p:cNvSpPr txBox="1">
                <a:spLocks noChangeArrowheads="1"/>
              </p:cNvSpPr>
              <p:nvPr/>
            </p:nvSpPr>
            <p:spPr bwMode="auto">
              <a:xfrm>
                <a:off x="2845" y="2102"/>
                <a:ext cx="460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宋体" panose="02010600030101010101" pitchFamily="2" charset="-122"/>
                  </a:rPr>
                  <a:t>2</a:t>
                </a:r>
              </a:p>
            </p:txBody>
          </p:sp>
          <p:graphicFrame>
            <p:nvGraphicFramePr>
              <p:cNvPr id="6157" name="Object 63"/>
              <p:cNvGraphicFramePr>
                <a:graphicFrameLocks noChangeAspect="1"/>
              </p:cNvGraphicFramePr>
              <p:nvPr/>
            </p:nvGraphicFramePr>
            <p:xfrm>
              <a:off x="3035" y="2167"/>
              <a:ext cx="244" cy="24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46" name="Equation" r:id="rId11" imgW="3962400" imgH="3962400" progId="Equation.DSMT4">
                      <p:embed/>
                    </p:oleObj>
                  </mc:Choice>
                  <mc:Fallback>
                    <p:oleObj name="Equation" r:id="rId11" imgW="3962400" imgH="3962400" progId="Equation.DSMT4">
                      <p:embed/>
                      <p:pic>
                        <p:nvPicPr>
                          <p:cNvPr id="0" name="Object 63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3035" y="2167"/>
                            <a:ext cx="244" cy="244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  <a:effectLst>
                            <a:prstShdw prst="shdw17" dir="16200000">
                              <a:srgbClr val="FFFFFF"/>
                            </a:prstShdw>
                          </a:effec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6200" name="Line 64"/>
            <p:cNvSpPr>
              <a:spLocks noChangeShapeType="1"/>
            </p:cNvSpPr>
            <p:nvPr/>
          </p:nvSpPr>
          <p:spPr bwMode="auto">
            <a:xfrm>
              <a:off x="2940" y="373"/>
              <a:ext cx="99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01" name="Rectangle 65"/>
            <p:cNvSpPr>
              <a:spLocks noChangeArrowheads="1"/>
            </p:cNvSpPr>
            <p:nvPr/>
          </p:nvSpPr>
          <p:spPr bwMode="auto">
            <a:xfrm rot="5400000">
              <a:off x="5061" y="1578"/>
              <a:ext cx="358" cy="15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02" name="Line 66"/>
            <p:cNvSpPr>
              <a:spLocks noChangeShapeType="1"/>
            </p:cNvSpPr>
            <p:nvPr/>
          </p:nvSpPr>
          <p:spPr bwMode="auto">
            <a:xfrm rot="5400000">
              <a:off x="4692" y="927"/>
              <a:ext cx="1111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03" name="Line 67"/>
            <p:cNvSpPr>
              <a:spLocks noChangeShapeType="1"/>
            </p:cNvSpPr>
            <p:nvPr/>
          </p:nvSpPr>
          <p:spPr bwMode="auto">
            <a:xfrm rot="5400000">
              <a:off x="5047" y="2037"/>
              <a:ext cx="40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6204" name="Group 68"/>
            <p:cNvGrpSpPr/>
            <p:nvPr/>
          </p:nvGrpSpPr>
          <p:grpSpPr bwMode="auto">
            <a:xfrm>
              <a:off x="3858" y="-14"/>
              <a:ext cx="460" cy="365"/>
              <a:chOff x="2845" y="2102"/>
              <a:chExt cx="460" cy="365"/>
            </a:xfrm>
          </p:grpSpPr>
          <p:sp>
            <p:nvSpPr>
              <p:cNvPr id="6208" name="Text Box 69"/>
              <p:cNvSpPr txBox="1">
                <a:spLocks noChangeArrowheads="1"/>
              </p:cNvSpPr>
              <p:nvPr/>
            </p:nvSpPr>
            <p:spPr bwMode="auto">
              <a:xfrm>
                <a:off x="2845" y="2102"/>
                <a:ext cx="460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宋体" panose="02010600030101010101" pitchFamily="2" charset="-122"/>
                  </a:rPr>
                  <a:t>4</a:t>
                </a:r>
              </a:p>
            </p:txBody>
          </p:sp>
          <p:graphicFrame>
            <p:nvGraphicFramePr>
              <p:cNvPr id="6156" name="Object 70"/>
              <p:cNvGraphicFramePr>
                <a:graphicFrameLocks noChangeAspect="1"/>
              </p:cNvGraphicFramePr>
              <p:nvPr/>
            </p:nvGraphicFramePr>
            <p:xfrm>
              <a:off x="3035" y="2167"/>
              <a:ext cx="244" cy="24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47" name="Equation" r:id="rId13" imgW="3962400" imgH="3962400" progId="Equation.DSMT4">
                      <p:embed/>
                    </p:oleObj>
                  </mc:Choice>
                  <mc:Fallback>
                    <p:oleObj name="Equation" r:id="rId13" imgW="3962400" imgH="3962400" progId="Equation.DSMT4">
                      <p:embed/>
                      <p:pic>
                        <p:nvPicPr>
                          <p:cNvPr id="0" name="Object 70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4"/>
                          <a:stretch>
                            <a:fillRect/>
                          </a:stretch>
                        </p:blipFill>
                        <p:spPr>
                          <a:xfrm>
                            <a:off x="3035" y="2167"/>
                            <a:ext cx="244" cy="244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  <a:effectLst>
                            <a:prstShdw prst="shdw17" dir="16200000">
                              <a:srgbClr val="FFFFFF"/>
                            </a:prstShdw>
                          </a:effec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6205" name="Line 71"/>
            <p:cNvSpPr>
              <a:spLocks noChangeShapeType="1"/>
            </p:cNvSpPr>
            <p:nvPr/>
          </p:nvSpPr>
          <p:spPr bwMode="auto">
            <a:xfrm>
              <a:off x="4266" y="373"/>
              <a:ext cx="99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6206" name="Group 72"/>
            <p:cNvGrpSpPr/>
            <p:nvPr/>
          </p:nvGrpSpPr>
          <p:grpSpPr bwMode="auto">
            <a:xfrm>
              <a:off x="3937" y="662"/>
              <a:ext cx="460" cy="365"/>
              <a:chOff x="2845" y="2102"/>
              <a:chExt cx="460" cy="365"/>
            </a:xfrm>
          </p:grpSpPr>
          <p:sp>
            <p:nvSpPr>
              <p:cNvPr id="6207" name="Text Box 73"/>
              <p:cNvSpPr txBox="1">
                <a:spLocks noChangeArrowheads="1"/>
              </p:cNvSpPr>
              <p:nvPr/>
            </p:nvSpPr>
            <p:spPr bwMode="auto">
              <a:xfrm>
                <a:off x="2845" y="2102"/>
                <a:ext cx="460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宋体" panose="02010600030101010101" pitchFamily="2" charset="-122"/>
                  </a:rPr>
                  <a:t>1</a:t>
                </a:r>
              </a:p>
            </p:txBody>
          </p:sp>
          <p:graphicFrame>
            <p:nvGraphicFramePr>
              <p:cNvPr id="6155" name="Object 74"/>
              <p:cNvGraphicFramePr>
                <a:graphicFrameLocks noChangeAspect="1"/>
              </p:cNvGraphicFramePr>
              <p:nvPr/>
            </p:nvGraphicFramePr>
            <p:xfrm>
              <a:off x="3035" y="2167"/>
              <a:ext cx="244" cy="24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48" name="Equation" r:id="rId15" imgW="3962400" imgH="3962400" progId="Equation.DSMT4">
                      <p:embed/>
                    </p:oleObj>
                  </mc:Choice>
                  <mc:Fallback>
                    <p:oleObj name="Equation" r:id="rId15" imgW="3962400" imgH="3962400" progId="Equation.DSMT4">
                      <p:embed/>
                      <p:pic>
                        <p:nvPicPr>
                          <p:cNvPr id="0" name="Object 74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6"/>
                          <a:stretch>
                            <a:fillRect/>
                          </a:stretch>
                        </p:blipFill>
                        <p:spPr>
                          <a:xfrm>
                            <a:off x="3035" y="2167"/>
                            <a:ext cx="244" cy="244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  <a:effectLst>
                            <a:prstShdw prst="shdw17" dir="16200000">
                              <a:srgbClr val="FFFFFF"/>
                            </a:prstShdw>
                          </a:effec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sp>
        <p:nvSpPr>
          <p:cNvPr id="1482827" name="Rectangle 75"/>
          <p:cNvSpPr>
            <a:spLocks noChangeArrowheads="1"/>
          </p:cNvSpPr>
          <p:nvPr/>
        </p:nvSpPr>
        <p:spPr bwMode="auto">
          <a:xfrm>
            <a:off x="684213" y="1838325"/>
            <a:ext cx="2990850" cy="579438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none" anchor="ctr">
            <a:spAutoFit/>
          </a:bodyPr>
          <a:lstStyle/>
          <a:p>
            <a:pPr indent="266700">
              <a:spcBef>
                <a:spcPct val="0"/>
              </a:spcBef>
            </a:pPr>
            <a:r>
              <a:rPr lang="zh-CN" altLang="en-US" sz="3200">
                <a:ea typeface="宋体" panose="02010600030101010101" pitchFamily="2" charset="-122"/>
              </a:rPr>
              <a:t>网孔方程为： </a:t>
            </a:r>
          </a:p>
        </p:txBody>
      </p:sp>
      <p:sp>
        <p:nvSpPr>
          <p:cNvPr id="6170" name="Rectangle 76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482829" name="Object 77"/>
          <p:cNvGraphicFramePr>
            <a:graphicFrameLocks noChangeAspect="1"/>
          </p:cNvGraphicFramePr>
          <p:nvPr/>
        </p:nvGraphicFramePr>
        <p:xfrm>
          <a:off x="234950" y="3360738"/>
          <a:ext cx="2906713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9" name="Equation" r:id="rId17" imgW="28041600" imgH="5486400" progId="Equation.DSMT4">
                  <p:embed/>
                </p:oleObj>
              </mc:Choice>
              <mc:Fallback>
                <p:oleObj name="Equation" r:id="rId17" imgW="28041600" imgH="5486400" progId="Equation.DSMT4">
                  <p:embed/>
                  <p:pic>
                    <p:nvPicPr>
                      <p:cNvPr id="0" name="Object 77"/>
                      <p:cNvPicPr>
                        <a:picLocks noChangeAspect="1"/>
                      </p:cNvPicPr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34950" y="3360738"/>
                        <a:ext cx="2906713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71" name="Rectangle 78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482831" name="Object 79"/>
          <p:cNvGraphicFramePr>
            <a:graphicFrameLocks noChangeAspect="1"/>
          </p:cNvGraphicFramePr>
          <p:nvPr/>
        </p:nvGraphicFramePr>
        <p:xfrm>
          <a:off x="234950" y="4176713"/>
          <a:ext cx="2525713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0" name="Equation" r:id="rId19" imgW="24384000" imgH="5486400" progId="Equation.DSMT4">
                  <p:embed/>
                </p:oleObj>
              </mc:Choice>
              <mc:Fallback>
                <p:oleObj name="Equation" r:id="rId19" imgW="24384000" imgH="5486400" progId="Equation.DSMT4">
                  <p:embed/>
                  <p:pic>
                    <p:nvPicPr>
                      <p:cNvPr id="0" name="Object 79"/>
                      <p:cNvPicPr>
                        <a:picLocks noChangeAspect="1"/>
                      </p:cNvPicPr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34950" y="4176713"/>
                        <a:ext cx="2525713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72" name="Rectangle 80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482833" name="Object 81"/>
          <p:cNvGraphicFramePr>
            <a:graphicFrameLocks noChangeAspect="1"/>
          </p:cNvGraphicFramePr>
          <p:nvPr/>
        </p:nvGraphicFramePr>
        <p:xfrm>
          <a:off x="684213" y="4991100"/>
          <a:ext cx="1389062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1" name="Equation" r:id="rId21" imgW="13411200" imgH="5486400" progId="Equation.DSMT4">
                  <p:embed/>
                </p:oleObj>
              </mc:Choice>
              <mc:Fallback>
                <p:oleObj name="Equation" r:id="rId21" imgW="13411200" imgH="5486400" progId="Equation.DSMT4">
                  <p:embed/>
                  <p:pic>
                    <p:nvPicPr>
                      <p:cNvPr id="0" name="Object 81"/>
                      <p:cNvPicPr>
                        <a:picLocks noChangeAspect="1"/>
                      </p:cNvPicPr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84213" y="4991100"/>
                        <a:ext cx="1389062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2834" name="Rectangle 82"/>
          <p:cNvSpPr>
            <a:spLocks noChangeArrowheads="1"/>
          </p:cNvSpPr>
          <p:nvPr/>
        </p:nvSpPr>
        <p:spPr bwMode="auto">
          <a:xfrm>
            <a:off x="3390900" y="3916363"/>
            <a:ext cx="3987800" cy="579437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anchor="ctr">
            <a:spAutoFit/>
          </a:bodyPr>
          <a:lstStyle/>
          <a:p>
            <a:pPr indent="266700">
              <a:spcBef>
                <a:spcPct val="0"/>
              </a:spcBef>
            </a:pPr>
            <a:r>
              <a:rPr lang="zh-CN" altLang="en-US" sz="3200">
                <a:ea typeface="宋体" panose="02010600030101010101" pitchFamily="2" charset="-122"/>
              </a:rPr>
              <a:t>制约方程为： </a:t>
            </a:r>
          </a:p>
        </p:txBody>
      </p:sp>
      <p:sp>
        <p:nvSpPr>
          <p:cNvPr id="6174" name="Rectangle 83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482836" name="Object 84"/>
          <p:cNvGraphicFramePr>
            <a:graphicFrameLocks noChangeAspect="1"/>
          </p:cNvGraphicFramePr>
          <p:nvPr/>
        </p:nvGraphicFramePr>
        <p:xfrm>
          <a:off x="6299200" y="3924300"/>
          <a:ext cx="1957388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2" name="Equation" r:id="rId23" imgW="18897600" imgH="5486400" progId="Equation.DSMT4">
                  <p:embed/>
                </p:oleObj>
              </mc:Choice>
              <mc:Fallback>
                <p:oleObj name="Equation" r:id="rId23" imgW="18897600" imgH="5486400" progId="Equation.DSMT4">
                  <p:embed/>
                  <p:pic>
                    <p:nvPicPr>
                      <p:cNvPr id="0" name="Object 84"/>
                      <p:cNvPicPr>
                        <a:picLocks noChangeAspect="1"/>
                      </p:cNvPicPr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6299200" y="3924300"/>
                        <a:ext cx="1957388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2837" name="Object 85"/>
          <p:cNvGraphicFramePr>
            <a:graphicFrameLocks noChangeAspect="1"/>
          </p:cNvGraphicFramePr>
          <p:nvPr/>
        </p:nvGraphicFramePr>
        <p:xfrm>
          <a:off x="6510338" y="4611688"/>
          <a:ext cx="100965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3" name="Equation" r:id="rId25" imgW="9753600" imgH="5486400" progId="Equation.DSMT4">
                  <p:embed/>
                </p:oleObj>
              </mc:Choice>
              <mc:Fallback>
                <p:oleObj name="Equation" r:id="rId25" imgW="9753600" imgH="5486400" progId="Equation.DSMT4">
                  <p:embed/>
                  <p:pic>
                    <p:nvPicPr>
                      <p:cNvPr id="0" name="Object 85"/>
                      <p:cNvPicPr>
                        <a:picLocks noChangeAspect="1"/>
                      </p:cNvPicPr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6510338" y="4611688"/>
                        <a:ext cx="1009650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2838" name="Rectangle 86"/>
          <p:cNvSpPr>
            <a:spLocks noChangeArrowheads="1"/>
          </p:cNvSpPr>
          <p:nvPr/>
        </p:nvSpPr>
        <p:spPr bwMode="auto">
          <a:xfrm>
            <a:off x="3908425" y="5335588"/>
            <a:ext cx="1784350" cy="579437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anchor="ctr">
            <a:spAutoFit/>
          </a:bodyPr>
          <a:lstStyle/>
          <a:p>
            <a:pPr indent="266700">
              <a:spcBef>
                <a:spcPct val="0"/>
              </a:spcBef>
            </a:pPr>
            <a:r>
              <a:rPr lang="zh-CN" altLang="en-US" sz="3200">
                <a:ea typeface="宋体" panose="02010600030101010101" pitchFamily="2" charset="-122"/>
              </a:rPr>
              <a:t>解得： </a:t>
            </a:r>
          </a:p>
        </p:txBody>
      </p:sp>
      <p:graphicFrame>
        <p:nvGraphicFramePr>
          <p:cNvPr id="1482839" name="Object 87"/>
          <p:cNvGraphicFramePr>
            <a:graphicFrameLocks noChangeAspect="1"/>
          </p:cNvGraphicFramePr>
          <p:nvPr/>
        </p:nvGraphicFramePr>
        <p:xfrm>
          <a:off x="5691188" y="5319713"/>
          <a:ext cx="1419225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4" name="Equation" r:id="rId27" imgW="13716000" imgH="5486400" progId="Equation.DSMT4">
                  <p:embed/>
                </p:oleObj>
              </mc:Choice>
              <mc:Fallback>
                <p:oleObj name="Equation" r:id="rId27" imgW="13716000" imgH="5486400" progId="Equation.DSMT4">
                  <p:embed/>
                  <p:pic>
                    <p:nvPicPr>
                      <p:cNvPr id="0" name="Object 87"/>
                      <p:cNvPicPr>
                        <a:picLocks noChangeAspect="1"/>
                      </p:cNvPicPr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5691188" y="5319713"/>
                        <a:ext cx="1419225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2840" name="Object 88"/>
          <p:cNvGraphicFramePr>
            <a:graphicFrameLocks noChangeAspect="1"/>
          </p:cNvGraphicFramePr>
          <p:nvPr/>
        </p:nvGraphicFramePr>
        <p:xfrm>
          <a:off x="4333875" y="5915025"/>
          <a:ext cx="4352925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5" name="Equation" r:id="rId29" imgW="42062400" imgH="5791200" progId="Equation.DSMT4">
                  <p:embed/>
                </p:oleObj>
              </mc:Choice>
              <mc:Fallback>
                <p:oleObj name="Equation" r:id="rId29" imgW="42062400" imgH="5791200" progId="Equation.DSMT4">
                  <p:embed/>
                  <p:pic>
                    <p:nvPicPr>
                      <p:cNvPr id="0" name="Object 88"/>
                      <p:cNvPicPr>
                        <a:picLocks noChangeAspect="1"/>
                      </p:cNvPicPr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4333875" y="5915025"/>
                        <a:ext cx="4352925" cy="60325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827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827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82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82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82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482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482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482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482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482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482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82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482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82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1482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2754" grpId="0" autoUpdateAnimBg="0"/>
      <p:bldP spid="1482755" grpId="0" autoUpdateAnimBg="0"/>
      <p:bldP spid="1482756" grpId="0" autoUpdateAnimBg="0"/>
      <p:bldP spid="1482827" grpId="0"/>
      <p:bldP spid="1482834" grpId="0"/>
      <p:bldP spid="148283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02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" y="1588"/>
            <a:ext cx="7772400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习题</a:t>
            </a:r>
            <a:r>
              <a:rPr kumimoji="1"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2</a:t>
            </a:r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：</a:t>
            </a:r>
          </a:p>
        </p:txBody>
      </p:sp>
      <p:sp>
        <p:nvSpPr>
          <p:cNvPr id="1484803" name="Text Box 3"/>
          <p:cNvSpPr txBox="1">
            <a:spLocks noChangeArrowheads="1"/>
          </p:cNvSpPr>
          <p:nvPr/>
        </p:nvSpPr>
        <p:spPr bwMode="auto">
          <a:xfrm>
            <a:off x="1420813" y="185738"/>
            <a:ext cx="3276600" cy="72548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>
                <a:ea typeface="楷体_GB2312" panose="02010609030101010101" pitchFamily="49" charset="-122"/>
              </a:rPr>
              <a:t>列节点方程。</a:t>
            </a:r>
          </a:p>
        </p:txBody>
      </p:sp>
      <p:grpSp>
        <p:nvGrpSpPr>
          <p:cNvPr id="2" name="Group 6"/>
          <p:cNvGrpSpPr/>
          <p:nvPr/>
        </p:nvGrpSpPr>
        <p:grpSpPr bwMode="auto">
          <a:xfrm>
            <a:off x="3043238" y="-25400"/>
            <a:ext cx="6218237" cy="4016375"/>
            <a:chOff x="1917" y="-16"/>
            <a:chExt cx="3917" cy="2530"/>
          </a:xfrm>
        </p:grpSpPr>
        <p:grpSp>
          <p:nvGrpSpPr>
            <p:cNvPr id="7199" name="Group 7"/>
            <p:cNvGrpSpPr/>
            <p:nvPr/>
          </p:nvGrpSpPr>
          <p:grpSpPr bwMode="auto">
            <a:xfrm>
              <a:off x="1917" y="-16"/>
              <a:ext cx="3917" cy="2530"/>
              <a:chOff x="1879" y="1228"/>
              <a:chExt cx="3917" cy="2530"/>
            </a:xfrm>
          </p:grpSpPr>
          <p:sp>
            <p:nvSpPr>
              <p:cNvPr id="7204" name="Text Box 8"/>
              <p:cNvSpPr txBox="1">
                <a:spLocks noChangeArrowheads="1"/>
              </p:cNvSpPr>
              <p:nvPr/>
            </p:nvSpPr>
            <p:spPr bwMode="auto">
              <a:xfrm>
                <a:off x="3099" y="1228"/>
                <a:ext cx="1047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宋体" panose="02010600030101010101" pitchFamily="2" charset="-122"/>
                  </a:rPr>
                  <a:t>+  U</a:t>
                </a:r>
                <a:r>
                  <a:rPr lang="en-US" altLang="zh-CN">
                    <a:ea typeface="宋体" panose="02010600030101010101" pitchFamily="2" charset="-122"/>
                  </a:rPr>
                  <a:t> </a:t>
                </a:r>
                <a:r>
                  <a:rPr lang="en-US" altLang="zh-CN" sz="3200">
                    <a:ea typeface="宋体" panose="02010600030101010101" pitchFamily="2" charset="-122"/>
                  </a:rPr>
                  <a:t> </a:t>
                </a:r>
                <a:r>
                  <a:rPr lang="en-US" altLang="zh-CN" sz="3200">
                    <a:latin typeface="仿宋_GB2312" panose="02010609030101010101" pitchFamily="49" charset="-122"/>
                    <a:ea typeface="仿宋_GB2312" panose="02010609030101010101" pitchFamily="49" charset="-122"/>
                  </a:rPr>
                  <a:t>- </a:t>
                </a:r>
              </a:p>
            </p:txBody>
          </p:sp>
          <p:sp>
            <p:nvSpPr>
              <p:cNvPr id="7205" name="Line 9"/>
              <p:cNvSpPr>
                <a:spLocks noChangeShapeType="1"/>
              </p:cNvSpPr>
              <p:nvPr/>
            </p:nvSpPr>
            <p:spPr bwMode="auto">
              <a:xfrm rot="16200000" flipH="1">
                <a:off x="4503" y="3396"/>
                <a:ext cx="192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06" name="Rectangle 10"/>
              <p:cNvSpPr>
                <a:spLocks noChangeArrowheads="1"/>
              </p:cNvSpPr>
              <p:nvPr/>
            </p:nvSpPr>
            <p:spPr bwMode="auto">
              <a:xfrm>
                <a:off x="3430" y="2228"/>
                <a:ext cx="358" cy="15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07" name="Line 11"/>
              <p:cNvSpPr>
                <a:spLocks noChangeShapeType="1"/>
              </p:cNvSpPr>
              <p:nvPr/>
            </p:nvSpPr>
            <p:spPr bwMode="auto">
              <a:xfrm>
                <a:off x="2422" y="3662"/>
                <a:ext cx="2811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08" name="Text Box 12"/>
              <p:cNvSpPr txBox="1">
                <a:spLocks noChangeArrowheads="1"/>
              </p:cNvSpPr>
              <p:nvPr/>
            </p:nvSpPr>
            <p:spPr bwMode="auto">
              <a:xfrm>
                <a:off x="1879" y="3158"/>
                <a:ext cx="535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宋体" panose="02010600030101010101" pitchFamily="2" charset="-122"/>
                  </a:rPr>
                  <a:t> </a:t>
                </a:r>
                <a:r>
                  <a:rPr lang="en-US" altLang="zh-CN" sz="2800">
                    <a:ea typeface="宋体" panose="02010600030101010101" pitchFamily="2" charset="-122"/>
                  </a:rPr>
                  <a:t>2V</a:t>
                </a:r>
                <a:endParaRPr lang="en-US" altLang="zh-CN" sz="2400">
                  <a:ea typeface="宋体" panose="02010600030101010101" pitchFamily="2" charset="-122"/>
                </a:endParaRPr>
              </a:p>
            </p:txBody>
          </p:sp>
          <p:sp>
            <p:nvSpPr>
              <p:cNvPr id="7209" name="Oval 13"/>
              <p:cNvSpPr>
                <a:spLocks noChangeArrowheads="1"/>
              </p:cNvSpPr>
              <p:nvPr/>
            </p:nvSpPr>
            <p:spPr bwMode="auto">
              <a:xfrm>
                <a:off x="2290" y="3165"/>
                <a:ext cx="272" cy="27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10" name="Text Box 14"/>
              <p:cNvSpPr txBox="1">
                <a:spLocks noChangeArrowheads="1"/>
              </p:cNvSpPr>
              <p:nvPr/>
            </p:nvSpPr>
            <p:spPr bwMode="auto">
              <a:xfrm>
                <a:off x="2147" y="2835"/>
                <a:ext cx="382" cy="92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600" b="1">
                    <a:ea typeface="宋体" panose="02010600030101010101" pitchFamily="2" charset="-122"/>
                  </a:rPr>
                  <a:t>+      </a:t>
                </a:r>
              </a:p>
              <a:p>
                <a:r>
                  <a:rPr lang="en-US" altLang="zh-CN" sz="3600" b="1">
                    <a:ea typeface="宋体" panose="02010600030101010101" pitchFamily="2" charset="-122"/>
                  </a:rPr>
                  <a:t>-</a:t>
                </a:r>
              </a:p>
            </p:txBody>
          </p:sp>
          <p:grpSp>
            <p:nvGrpSpPr>
              <p:cNvPr id="7211" name="Group 15"/>
              <p:cNvGrpSpPr/>
              <p:nvPr/>
            </p:nvGrpSpPr>
            <p:grpSpPr bwMode="auto">
              <a:xfrm>
                <a:off x="1903" y="2573"/>
                <a:ext cx="460" cy="365"/>
                <a:chOff x="2845" y="2102"/>
                <a:chExt cx="460" cy="365"/>
              </a:xfrm>
            </p:grpSpPr>
            <p:sp>
              <p:nvSpPr>
                <p:cNvPr id="7248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2845" y="2102"/>
                  <a:ext cx="460" cy="36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3200">
                      <a:ea typeface="宋体" panose="02010600030101010101" pitchFamily="2" charset="-122"/>
                    </a:rPr>
                    <a:t>1</a:t>
                  </a:r>
                </a:p>
              </p:txBody>
            </p:sp>
            <p:graphicFrame>
              <p:nvGraphicFramePr>
                <p:cNvPr id="7182" name="Object 17"/>
                <p:cNvGraphicFramePr>
                  <a:graphicFrameLocks noChangeAspect="1"/>
                </p:cNvGraphicFramePr>
                <p:nvPr/>
              </p:nvGraphicFramePr>
              <p:xfrm>
                <a:off x="3035" y="2167"/>
                <a:ext cx="244" cy="244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0267" name="Equation" r:id="rId4" imgW="3962400" imgH="3962400" progId="Equation.DSMT4">
                        <p:embed/>
                      </p:oleObj>
                    </mc:Choice>
                    <mc:Fallback>
                      <p:oleObj name="Equation" r:id="rId4" imgW="3962400" imgH="3962400" progId="Equation.DSMT4">
                        <p:embed/>
                        <p:pic>
                          <p:nvPicPr>
                            <p:cNvPr id="0" name="Object 17"/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035" y="2167"/>
                              <a:ext cx="244" cy="244"/>
                            </a:xfrm>
                            <a:prstGeom prst="rect">
                              <a:avLst/>
                            </a:prstGeom>
                            <a:noFill/>
                            <a:ln w="9525">
                              <a:noFill/>
                            </a:ln>
                            <a:effectLst>
                              <a:prstShdw prst="shdw17" dir="16200000">
                                <a:srgbClr val="FFFFFF"/>
                              </a:prstShdw>
                            </a:effec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7212" name="Line 18"/>
              <p:cNvSpPr>
                <a:spLocks noChangeShapeType="1"/>
              </p:cNvSpPr>
              <p:nvPr/>
            </p:nvSpPr>
            <p:spPr bwMode="auto">
              <a:xfrm rot="5400000" flipH="1">
                <a:off x="3123" y="3091"/>
                <a:ext cx="192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13" name="Line 19"/>
              <p:cNvSpPr>
                <a:spLocks noChangeShapeType="1"/>
              </p:cNvSpPr>
              <p:nvPr/>
            </p:nvSpPr>
            <p:spPr bwMode="auto">
              <a:xfrm rot="5400000">
                <a:off x="2083" y="3307"/>
                <a:ext cx="703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14" name="Line 20"/>
              <p:cNvSpPr>
                <a:spLocks noChangeShapeType="1"/>
              </p:cNvSpPr>
              <p:nvPr/>
            </p:nvSpPr>
            <p:spPr bwMode="auto">
              <a:xfrm>
                <a:off x="2435" y="2306"/>
                <a:ext cx="997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15" name="AutoShape 21"/>
              <p:cNvSpPr>
                <a:spLocks noChangeArrowheads="1"/>
              </p:cNvSpPr>
              <p:nvPr/>
            </p:nvSpPr>
            <p:spPr bwMode="auto">
              <a:xfrm rot="5400000">
                <a:off x="5062" y="2859"/>
                <a:ext cx="335" cy="288"/>
              </a:xfrm>
              <a:prstGeom prst="diamond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graphicFrame>
            <p:nvGraphicFramePr>
              <p:cNvPr id="7176" name="Object 22"/>
              <p:cNvGraphicFramePr>
                <a:graphicFrameLocks noChangeAspect="1"/>
              </p:cNvGraphicFramePr>
              <p:nvPr/>
            </p:nvGraphicFramePr>
            <p:xfrm>
              <a:off x="3285" y="2921"/>
              <a:ext cx="290" cy="2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268" name="Equation" r:id="rId6" imgW="4876800" imgH="3962400" progId="Equation.DSMT4">
                      <p:embed/>
                    </p:oleObj>
                  </mc:Choice>
                  <mc:Fallback>
                    <p:oleObj name="Equation" r:id="rId6" imgW="4876800" imgH="3962400" progId="Equation.DSMT4">
                      <p:embed/>
                      <p:pic>
                        <p:nvPicPr>
                          <p:cNvPr id="0" name="Object 22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7"/>
                          <a:stretch>
                            <a:fillRect/>
                          </a:stretch>
                        </p:blipFill>
                        <p:spPr>
                          <a:xfrm>
                            <a:off x="3285" y="2921"/>
                            <a:ext cx="290" cy="237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  <a:effectLst>
                            <a:prstShdw prst="shdw17" dir="16200000">
                              <a:srgbClr val="FFFFFF"/>
                            </a:prstShdw>
                          </a:effec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7216" name="Rectangle 23"/>
              <p:cNvSpPr>
                <a:spLocks noChangeArrowheads="1"/>
              </p:cNvSpPr>
              <p:nvPr/>
            </p:nvSpPr>
            <p:spPr bwMode="auto">
              <a:xfrm>
                <a:off x="3342" y="1545"/>
                <a:ext cx="358" cy="15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7217" name="Group 24"/>
              <p:cNvGrpSpPr/>
              <p:nvPr/>
            </p:nvGrpSpPr>
            <p:grpSpPr bwMode="auto">
              <a:xfrm>
                <a:off x="3323" y="1668"/>
                <a:ext cx="460" cy="365"/>
                <a:chOff x="2845" y="2102"/>
                <a:chExt cx="460" cy="365"/>
              </a:xfrm>
            </p:grpSpPr>
            <p:sp>
              <p:nvSpPr>
                <p:cNvPr id="7247" name="Text Box 25"/>
                <p:cNvSpPr txBox="1">
                  <a:spLocks noChangeArrowheads="1"/>
                </p:cNvSpPr>
                <p:nvPr/>
              </p:nvSpPr>
              <p:spPr bwMode="auto">
                <a:xfrm>
                  <a:off x="2845" y="2102"/>
                  <a:ext cx="460" cy="36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3200">
                      <a:ea typeface="宋体" panose="02010600030101010101" pitchFamily="2" charset="-122"/>
                    </a:rPr>
                    <a:t>2</a:t>
                  </a:r>
                </a:p>
              </p:txBody>
            </p:sp>
            <p:graphicFrame>
              <p:nvGraphicFramePr>
                <p:cNvPr id="7181" name="Object 26"/>
                <p:cNvGraphicFramePr>
                  <a:graphicFrameLocks noChangeAspect="1"/>
                </p:cNvGraphicFramePr>
                <p:nvPr/>
              </p:nvGraphicFramePr>
              <p:xfrm>
                <a:off x="3035" y="2167"/>
                <a:ext cx="244" cy="244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0269" name="Equation" r:id="rId8" imgW="3962400" imgH="3962400" progId="Equation.DSMT4">
                        <p:embed/>
                      </p:oleObj>
                    </mc:Choice>
                    <mc:Fallback>
                      <p:oleObj name="Equation" r:id="rId8" imgW="3962400" imgH="3962400" progId="Equation.DSMT4">
                        <p:embed/>
                        <p:pic>
                          <p:nvPicPr>
                            <p:cNvPr id="0" name="Object 26"/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035" y="2167"/>
                              <a:ext cx="244" cy="244"/>
                            </a:xfrm>
                            <a:prstGeom prst="rect">
                              <a:avLst/>
                            </a:prstGeom>
                            <a:noFill/>
                            <a:ln w="9525">
                              <a:noFill/>
                            </a:ln>
                            <a:effectLst>
                              <a:prstShdw prst="shdw17" dir="16200000">
                                <a:srgbClr val="FFFFFF"/>
                              </a:prstShdw>
                            </a:effec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7218" name="Line 27"/>
              <p:cNvSpPr>
                <a:spLocks noChangeShapeType="1"/>
              </p:cNvSpPr>
              <p:nvPr/>
            </p:nvSpPr>
            <p:spPr bwMode="auto">
              <a:xfrm>
                <a:off x="2444" y="1615"/>
                <a:ext cx="907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19" name="Rectangle 28"/>
              <p:cNvSpPr>
                <a:spLocks noChangeArrowheads="1"/>
              </p:cNvSpPr>
              <p:nvPr/>
            </p:nvSpPr>
            <p:spPr bwMode="auto">
              <a:xfrm rot="5400000">
                <a:off x="2260" y="2700"/>
                <a:ext cx="358" cy="15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20" name="Line 29"/>
              <p:cNvSpPr>
                <a:spLocks noChangeShapeType="1"/>
              </p:cNvSpPr>
              <p:nvPr/>
            </p:nvSpPr>
            <p:spPr bwMode="auto">
              <a:xfrm rot="5400000">
                <a:off x="1936" y="2104"/>
                <a:ext cx="997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21" name="Line 30"/>
              <p:cNvSpPr>
                <a:spLocks noChangeShapeType="1"/>
              </p:cNvSpPr>
              <p:nvPr/>
            </p:nvSpPr>
            <p:spPr bwMode="auto">
              <a:xfrm>
                <a:off x="3690" y="1615"/>
                <a:ext cx="907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22" name="Text Box 31"/>
              <p:cNvSpPr txBox="1">
                <a:spLocks noChangeArrowheads="1"/>
              </p:cNvSpPr>
              <p:nvPr/>
            </p:nvSpPr>
            <p:spPr bwMode="auto">
              <a:xfrm>
                <a:off x="2602" y="1893"/>
                <a:ext cx="535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宋体" panose="02010600030101010101" pitchFamily="2" charset="-122"/>
                  </a:rPr>
                  <a:t> </a:t>
                </a:r>
                <a:r>
                  <a:rPr lang="en-US" altLang="zh-CN" sz="2800">
                    <a:ea typeface="宋体" panose="02010600030101010101" pitchFamily="2" charset="-122"/>
                  </a:rPr>
                  <a:t>2V</a:t>
                </a:r>
                <a:endParaRPr lang="en-US" altLang="zh-CN" sz="2400">
                  <a:ea typeface="宋体" panose="02010600030101010101" pitchFamily="2" charset="-122"/>
                </a:endParaRPr>
              </a:p>
            </p:txBody>
          </p:sp>
          <p:sp>
            <p:nvSpPr>
              <p:cNvPr id="7223" name="Oval 32"/>
              <p:cNvSpPr>
                <a:spLocks noChangeArrowheads="1"/>
              </p:cNvSpPr>
              <p:nvPr/>
            </p:nvSpPr>
            <p:spPr bwMode="auto">
              <a:xfrm>
                <a:off x="2717" y="2180"/>
                <a:ext cx="272" cy="27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24" name="Text Box 33"/>
              <p:cNvSpPr txBox="1">
                <a:spLocks noChangeArrowheads="1"/>
              </p:cNvSpPr>
              <p:nvPr/>
            </p:nvSpPr>
            <p:spPr bwMode="auto">
              <a:xfrm>
                <a:off x="2451" y="1942"/>
                <a:ext cx="791" cy="404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600" b="1">
                    <a:ea typeface="宋体" panose="02010600030101010101" pitchFamily="2" charset="-122"/>
                  </a:rPr>
                  <a:t>+     -</a:t>
                </a:r>
              </a:p>
            </p:txBody>
          </p:sp>
          <p:sp>
            <p:nvSpPr>
              <p:cNvPr id="7225" name="Line 34"/>
              <p:cNvSpPr>
                <a:spLocks noChangeShapeType="1"/>
              </p:cNvSpPr>
              <p:nvPr/>
            </p:nvSpPr>
            <p:spPr bwMode="auto">
              <a:xfrm rot="5400000">
                <a:off x="4551" y="2982"/>
                <a:ext cx="136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26" name="Line 35"/>
              <p:cNvSpPr>
                <a:spLocks noChangeShapeType="1"/>
              </p:cNvSpPr>
              <p:nvPr/>
            </p:nvSpPr>
            <p:spPr bwMode="auto">
              <a:xfrm rot="5400000">
                <a:off x="3094" y="3064"/>
                <a:ext cx="249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27" name="Rectangle 36"/>
              <p:cNvSpPr>
                <a:spLocks noChangeArrowheads="1"/>
              </p:cNvSpPr>
              <p:nvPr/>
            </p:nvSpPr>
            <p:spPr bwMode="auto">
              <a:xfrm rot="5400000">
                <a:off x="3044" y="2684"/>
                <a:ext cx="358" cy="15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28" name="Line 37"/>
              <p:cNvSpPr>
                <a:spLocks noChangeShapeType="1"/>
              </p:cNvSpPr>
              <p:nvPr/>
            </p:nvSpPr>
            <p:spPr bwMode="auto">
              <a:xfrm rot="5400000">
                <a:off x="3083" y="2437"/>
                <a:ext cx="27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29" name="Line 38"/>
              <p:cNvSpPr>
                <a:spLocks noChangeShapeType="1"/>
              </p:cNvSpPr>
              <p:nvPr/>
            </p:nvSpPr>
            <p:spPr bwMode="auto">
              <a:xfrm>
                <a:off x="3787" y="2306"/>
                <a:ext cx="1451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30" name="Text Box 39"/>
              <p:cNvSpPr txBox="1">
                <a:spLocks noChangeArrowheads="1"/>
              </p:cNvSpPr>
              <p:nvPr/>
            </p:nvSpPr>
            <p:spPr bwMode="auto">
              <a:xfrm>
                <a:off x="3954" y="1893"/>
                <a:ext cx="535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宋体" panose="02010600030101010101" pitchFamily="2" charset="-122"/>
                  </a:rPr>
                  <a:t> </a:t>
                </a:r>
                <a:r>
                  <a:rPr lang="en-US" altLang="zh-CN" sz="2800">
                    <a:ea typeface="宋体" panose="02010600030101010101" pitchFamily="2" charset="-122"/>
                  </a:rPr>
                  <a:t>2V</a:t>
                </a:r>
                <a:endParaRPr lang="en-US" altLang="zh-CN" sz="2400">
                  <a:ea typeface="宋体" panose="02010600030101010101" pitchFamily="2" charset="-122"/>
                </a:endParaRPr>
              </a:p>
            </p:txBody>
          </p:sp>
          <p:sp>
            <p:nvSpPr>
              <p:cNvPr id="7231" name="Oval 40"/>
              <p:cNvSpPr>
                <a:spLocks noChangeArrowheads="1"/>
              </p:cNvSpPr>
              <p:nvPr/>
            </p:nvSpPr>
            <p:spPr bwMode="auto">
              <a:xfrm>
                <a:off x="4069" y="2180"/>
                <a:ext cx="272" cy="27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32" name="Text Box 41"/>
              <p:cNvSpPr txBox="1">
                <a:spLocks noChangeArrowheads="1"/>
              </p:cNvSpPr>
              <p:nvPr/>
            </p:nvSpPr>
            <p:spPr bwMode="auto">
              <a:xfrm>
                <a:off x="3803" y="1942"/>
                <a:ext cx="791" cy="404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600" b="1">
                    <a:ea typeface="宋体" panose="02010600030101010101" pitchFamily="2" charset="-122"/>
                  </a:rPr>
                  <a:t>+     -</a:t>
                </a:r>
              </a:p>
            </p:txBody>
          </p:sp>
          <p:sp>
            <p:nvSpPr>
              <p:cNvPr id="7233" name="Line 42"/>
              <p:cNvSpPr>
                <a:spLocks noChangeShapeType="1"/>
              </p:cNvSpPr>
              <p:nvPr/>
            </p:nvSpPr>
            <p:spPr bwMode="auto">
              <a:xfrm rot="5400000">
                <a:off x="4360" y="3420"/>
                <a:ext cx="476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34" name="Rectangle 43"/>
              <p:cNvSpPr>
                <a:spLocks noChangeArrowheads="1"/>
              </p:cNvSpPr>
              <p:nvPr/>
            </p:nvSpPr>
            <p:spPr bwMode="auto">
              <a:xfrm rot="5400000">
                <a:off x="4415" y="2911"/>
                <a:ext cx="358" cy="15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7235" name="Line 44"/>
              <p:cNvSpPr>
                <a:spLocks noChangeShapeType="1"/>
              </p:cNvSpPr>
              <p:nvPr/>
            </p:nvSpPr>
            <p:spPr bwMode="auto">
              <a:xfrm rot="5400000">
                <a:off x="4000" y="2214"/>
                <a:ext cx="1179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7236" name="Group 45"/>
              <p:cNvGrpSpPr/>
              <p:nvPr/>
            </p:nvGrpSpPr>
            <p:grpSpPr bwMode="auto">
              <a:xfrm>
                <a:off x="3075" y="3182"/>
                <a:ext cx="288" cy="335"/>
                <a:chOff x="4442" y="3172"/>
                <a:chExt cx="288" cy="335"/>
              </a:xfrm>
            </p:grpSpPr>
            <p:sp>
              <p:nvSpPr>
                <p:cNvPr id="7245" name="Line 46"/>
                <p:cNvSpPr>
                  <a:spLocks noChangeShapeType="1"/>
                </p:cNvSpPr>
                <p:nvPr/>
              </p:nvSpPr>
              <p:spPr bwMode="auto">
                <a:xfrm>
                  <a:off x="4450" y="3347"/>
                  <a:ext cx="272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7246" name="AutoShape 47"/>
                <p:cNvSpPr>
                  <a:spLocks noChangeArrowheads="1"/>
                </p:cNvSpPr>
                <p:nvPr/>
              </p:nvSpPr>
              <p:spPr bwMode="auto">
                <a:xfrm rot="5400000">
                  <a:off x="4418" y="3196"/>
                  <a:ext cx="335" cy="288"/>
                </a:xfrm>
                <a:prstGeom prst="diamond">
                  <a:avLst/>
                </a:prstGeom>
                <a:noFill/>
                <a:ln w="38100">
                  <a:solidFill>
                    <a:schemeClr val="tx1"/>
                  </a:solidFill>
                  <a:miter lim="800000"/>
                </a:ln>
              </p:spPr>
              <p:txBody>
                <a:bodyPr lIns="90000" tIns="46800" rIns="90000" bIns="46800" anchor="ctr">
                  <a:spAutoFit/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7237" name="Line 48"/>
              <p:cNvSpPr>
                <a:spLocks noChangeShapeType="1"/>
              </p:cNvSpPr>
              <p:nvPr/>
            </p:nvSpPr>
            <p:spPr bwMode="auto">
              <a:xfrm rot="5400000">
                <a:off x="3151" y="3585"/>
                <a:ext cx="136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7238" name="Group 49"/>
              <p:cNvGrpSpPr/>
              <p:nvPr/>
            </p:nvGrpSpPr>
            <p:grpSpPr bwMode="auto">
              <a:xfrm>
                <a:off x="2687" y="2573"/>
                <a:ext cx="460" cy="365"/>
                <a:chOff x="2845" y="2102"/>
                <a:chExt cx="460" cy="365"/>
              </a:xfrm>
            </p:grpSpPr>
            <p:sp>
              <p:nvSpPr>
                <p:cNvPr id="7244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2845" y="2102"/>
                  <a:ext cx="460" cy="36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3200">
                      <a:ea typeface="宋体" panose="02010600030101010101" pitchFamily="2" charset="-122"/>
                    </a:rPr>
                    <a:t>2</a:t>
                  </a:r>
                </a:p>
              </p:txBody>
            </p:sp>
            <p:graphicFrame>
              <p:nvGraphicFramePr>
                <p:cNvPr id="7180" name="Object 51"/>
                <p:cNvGraphicFramePr>
                  <a:graphicFrameLocks noChangeAspect="1"/>
                </p:cNvGraphicFramePr>
                <p:nvPr/>
              </p:nvGraphicFramePr>
              <p:xfrm>
                <a:off x="3035" y="2167"/>
                <a:ext cx="244" cy="244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0270" name="Equation" r:id="rId10" imgW="3962400" imgH="3962400" progId="Equation.DSMT4">
                        <p:embed/>
                      </p:oleObj>
                    </mc:Choice>
                    <mc:Fallback>
                      <p:oleObj name="Equation" r:id="rId10" imgW="3962400" imgH="3962400" progId="Equation.DSMT4">
                        <p:embed/>
                        <p:pic>
                          <p:nvPicPr>
                            <p:cNvPr id="0" name="Object 51"/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035" y="2167"/>
                              <a:ext cx="244" cy="244"/>
                            </a:xfrm>
                            <a:prstGeom prst="rect">
                              <a:avLst/>
                            </a:prstGeom>
                            <a:noFill/>
                            <a:ln w="9525">
                              <a:noFill/>
                            </a:ln>
                            <a:effectLst>
                              <a:prstShdw prst="shdw17" dir="16200000">
                                <a:srgbClr val="FFFFFF"/>
                              </a:prstShdw>
                            </a:effec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aphicFrame>
            <p:nvGraphicFramePr>
              <p:cNvPr id="7177" name="Object 52"/>
              <p:cNvGraphicFramePr>
                <a:graphicFrameLocks noChangeAspect="1"/>
              </p:cNvGraphicFramePr>
              <p:nvPr/>
            </p:nvGraphicFramePr>
            <p:xfrm>
              <a:off x="4365" y="3280"/>
              <a:ext cx="181" cy="2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271" name="Equation" r:id="rId12" imgW="3048000" imgH="3962400" progId="Equation.DSMT4">
                      <p:embed/>
                    </p:oleObj>
                  </mc:Choice>
                  <mc:Fallback>
                    <p:oleObj name="Equation" r:id="rId12" imgW="3048000" imgH="3962400" progId="Equation.DSMT4">
                      <p:embed/>
                      <p:pic>
                        <p:nvPicPr>
                          <p:cNvPr id="0" name="Object 52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3"/>
                          <a:stretch>
                            <a:fillRect/>
                          </a:stretch>
                        </p:blipFill>
                        <p:spPr>
                          <a:xfrm>
                            <a:off x="4365" y="3280"/>
                            <a:ext cx="181" cy="237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  <a:effectLst>
                            <a:prstShdw prst="shdw17" dir="16200000">
                              <a:srgbClr val="FFFFFF"/>
                            </a:prstShdw>
                          </a:effectLst>
                        </p:spPr>
                      </p:pic>
                    </p:oleObj>
                  </mc:Fallback>
                </mc:AlternateContent>
              </a:graphicData>
            </a:graphic>
          </p:graphicFrame>
          <p:grpSp>
            <p:nvGrpSpPr>
              <p:cNvPr id="7239" name="Group 53"/>
              <p:cNvGrpSpPr/>
              <p:nvPr/>
            </p:nvGrpSpPr>
            <p:grpSpPr bwMode="auto">
              <a:xfrm>
                <a:off x="4055" y="2755"/>
                <a:ext cx="460" cy="365"/>
                <a:chOff x="2845" y="2102"/>
                <a:chExt cx="460" cy="365"/>
              </a:xfrm>
            </p:grpSpPr>
            <p:sp>
              <p:nvSpPr>
                <p:cNvPr id="7243" name="Text Box 54"/>
                <p:cNvSpPr txBox="1">
                  <a:spLocks noChangeArrowheads="1"/>
                </p:cNvSpPr>
                <p:nvPr/>
              </p:nvSpPr>
              <p:spPr bwMode="auto">
                <a:xfrm>
                  <a:off x="2845" y="2102"/>
                  <a:ext cx="460" cy="36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3200">
                      <a:ea typeface="宋体" panose="02010600030101010101" pitchFamily="2" charset="-122"/>
                    </a:rPr>
                    <a:t>2</a:t>
                  </a:r>
                </a:p>
              </p:txBody>
            </p:sp>
            <p:graphicFrame>
              <p:nvGraphicFramePr>
                <p:cNvPr id="7179" name="Object 55"/>
                <p:cNvGraphicFramePr>
                  <a:graphicFrameLocks noChangeAspect="1"/>
                </p:cNvGraphicFramePr>
                <p:nvPr/>
              </p:nvGraphicFramePr>
              <p:xfrm>
                <a:off x="3035" y="2167"/>
                <a:ext cx="244" cy="244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0272" name="Equation" r:id="rId14" imgW="3962400" imgH="3962400" progId="Equation.DSMT4">
                        <p:embed/>
                      </p:oleObj>
                    </mc:Choice>
                    <mc:Fallback>
                      <p:oleObj name="Equation" r:id="rId14" imgW="3962400" imgH="3962400" progId="Equation.DSMT4">
                        <p:embed/>
                        <p:pic>
                          <p:nvPicPr>
                            <p:cNvPr id="0" name="Object 55"/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1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035" y="2167"/>
                              <a:ext cx="244" cy="244"/>
                            </a:xfrm>
                            <a:prstGeom prst="rect">
                              <a:avLst/>
                            </a:prstGeom>
                            <a:noFill/>
                            <a:ln w="9525">
                              <a:noFill/>
                            </a:ln>
                            <a:effectLst>
                              <a:prstShdw prst="shdw17" dir="16200000">
                                <a:srgbClr val="FFFFFF"/>
                              </a:prstShdw>
                            </a:effec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7240" name="Group 56"/>
              <p:cNvGrpSpPr/>
              <p:nvPr/>
            </p:nvGrpSpPr>
            <p:grpSpPr bwMode="auto">
              <a:xfrm>
                <a:off x="3430" y="2344"/>
                <a:ext cx="460" cy="365"/>
                <a:chOff x="2845" y="2102"/>
                <a:chExt cx="460" cy="365"/>
              </a:xfrm>
            </p:grpSpPr>
            <p:sp>
              <p:nvSpPr>
                <p:cNvPr id="7242" name="Text Box 57"/>
                <p:cNvSpPr txBox="1">
                  <a:spLocks noChangeArrowheads="1"/>
                </p:cNvSpPr>
                <p:nvPr/>
              </p:nvSpPr>
              <p:spPr bwMode="auto">
                <a:xfrm>
                  <a:off x="2845" y="2102"/>
                  <a:ext cx="460" cy="36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3200">
                      <a:ea typeface="宋体" panose="02010600030101010101" pitchFamily="2" charset="-122"/>
                    </a:rPr>
                    <a:t>2</a:t>
                  </a:r>
                </a:p>
              </p:txBody>
            </p:sp>
            <p:graphicFrame>
              <p:nvGraphicFramePr>
                <p:cNvPr id="7178" name="Object 58"/>
                <p:cNvGraphicFramePr>
                  <a:graphicFrameLocks noChangeAspect="1"/>
                </p:cNvGraphicFramePr>
                <p:nvPr/>
              </p:nvGraphicFramePr>
              <p:xfrm>
                <a:off x="3035" y="2167"/>
                <a:ext cx="244" cy="244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10273" name="Equation" r:id="rId16" imgW="3962400" imgH="3962400" progId="Equation.DSMT4">
                        <p:embed/>
                      </p:oleObj>
                    </mc:Choice>
                    <mc:Fallback>
                      <p:oleObj name="Equation" r:id="rId16" imgW="3962400" imgH="3962400" progId="Equation.DSMT4">
                        <p:embed/>
                        <p:pic>
                          <p:nvPicPr>
                            <p:cNvPr id="0" name="Object 58"/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1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035" y="2167"/>
                              <a:ext cx="244" cy="244"/>
                            </a:xfrm>
                            <a:prstGeom prst="rect">
                              <a:avLst/>
                            </a:prstGeom>
                            <a:noFill/>
                            <a:ln w="9525">
                              <a:noFill/>
                            </a:ln>
                            <a:effectLst>
                              <a:prstShdw prst="shdw17" dir="16200000">
                                <a:srgbClr val="FFFFFF"/>
                              </a:prstShdw>
                            </a:effec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7241" name="Text Box 59"/>
              <p:cNvSpPr txBox="1">
                <a:spLocks noChangeArrowheads="1"/>
              </p:cNvSpPr>
              <p:nvPr/>
            </p:nvSpPr>
            <p:spPr bwMode="auto">
              <a:xfrm>
                <a:off x="5350" y="2496"/>
                <a:ext cx="446" cy="979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宋体" panose="02010600030101010101" pitchFamily="2" charset="-122"/>
                  </a:rPr>
                  <a:t>+  2U</a:t>
                </a:r>
                <a:r>
                  <a:rPr lang="en-US" altLang="zh-CN">
                    <a:ea typeface="宋体" panose="02010600030101010101" pitchFamily="2" charset="-122"/>
                  </a:rPr>
                  <a:t> </a:t>
                </a:r>
                <a:r>
                  <a:rPr lang="en-US" altLang="zh-CN" sz="3200">
                    <a:ea typeface="宋体" panose="02010600030101010101" pitchFamily="2" charset="-122"/>
                  </a:rPr>
                  <a:t> </a:t>
                </a:r>
                <a:r>
                  <a:rPr lang="en-US" altLang="zh-CN" sz="3200">
                    <a:latin typeface="仿宋_GB2312" panose="02010609030101010101" pitchFamily="49" charset="-122"/>
                    <a:ea typeface="仿宋_GB2312" panose="02010609030101010101" pitchFamily="49" charset="-122"/>
                  </a:rPr>
                  <a:t>- </a:t>
                </a:r>
              </a:p>
            </p:txBody>
          </p:sp>
        </p:grpSp>
        <p:sp>
          <p:nvSpPr>
            <p:cNvPr id="7200" name="Oval 60"/>
            <p:cNvSpPr>
              <a:spLocks noChangeArrowheads="1"/>
            </p:cNvSpPr>
            <p:nvPr/>
          </p:nvSpPr>
          <p:spPr bwMode="auto">
            <a:xfrm>
              <a:off x="4592" y="1023"/>
              <a:ext cx="68" cy="68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01" name="Oval 61"/>
            <p:cNvSpPr>
              <a:spLocks noChangeArrowheads="1"/>
            </p:cNvSpPr>
            <p:nvPr/>
          </p:nvSpPr>
          <p:spPr bwMode="auto">
            <a:xfrm>
              <a:off x="3221" y="1031"/>
              <a:ext cx="68" cy="68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02" name="Oval 62"/>
            <p:cNvSpPr>
              <a:spLocks noChangeArrowheads="1"/>
            </p:cNvSpPr>
            <p:nvPr/>
          </p:nvSpPr>
          <p:spPr bwMode="auto">
            <a:xfrm>
              <a:off x="4600" y="2384"/>
              <a:ext cx="68" cy="68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03" name="Oval 63"/>
            <p:cNvSpPr>
              <a:spLocks noChangeArrowheads="1"/>
            </p:cNvSpPr>
            <p:nvPr/>
          </p:nvSpPr>
          <p:spPr bwMode="auto">
            <a:xfrm>
              <a:off x="3213" y="2380"/>
              <a:ext cx="76" cy="68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" name="Group 64"/>
          <p:cNvGrpSpPr/>
          <p:nvPr/>
        </p:nvGrpSpPr>
        <p:grpSpPr bwMode="auto">
          <a:xfrm>
            <a:off x="3554413" y="1136650"/>
            <a:ext cx="4365625" cy="2952750"/>
            <a:chOff x="2239" y="716"/>
            <a:chExt cx="2750" cy="1860"/>
          </a:xfrm>
        </p:grpSpPr>
        <p:sp>
          <p:nvSpPr>
            <p:cNvPr id="7193" name="Text Box 65"/>
            <p:cNvSpPr txBox="1">
              <a:spLocks noChangeArrowheads="1"/>
            </p:cNvSpPr>
            <p:nvPr/>
          </p:nvSpPr>
          <p:spPr bwMode="auto">
            <a:xfrm>
              <a:off x="2239" y="832"/>
              <a:ext cx="36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7194" name="Text Box 66"/>
            <p:cNvSpPr txBox="1">
              <a:spLocks noChangeArrowheads="1"/>
            </p:cNvSpPr>
            <p:nvPr/>
          </p:nvSpPr>
          <p:spPr bwMode="auto">
            <a:xfrm>
              <a:off x="3147" y="721"/>
              <a:ext cx="36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chemeClr val="folHlink"/>
                  </a:solidFill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7195" name="Text Box 67"/>
            <p:cNvSpPr txBox="1">
              <a:spLocks noChangeArrowheads="1"/>
            </p:cNvSpPr>
            <p:nvPr/>
          </p:nvSpPr>
          <p:spPr bwMode="auto">
            <a:xfrm>
              <a:off x="4628" y="716"/>
              <a:ext cx="36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chemeClr val="folHlink"/>
                  </a:solidFill>
                  <a:ea typeface="宋体" panose="02010600030101010101" pitchFamily="2" charset="-122"/>
                </a:rPr>
                <a:t>3</a:t>
              </a:r>
            </a:p>
          </p:txBody>
        </p:sp>
        <p:grpSp>
          <p:nvGrpSpPr>
            <p:cNvPr id="7196" name="Group 68"/>
            <p:cNvGrpSpPr/>
            <p:nvPr/>
          </p:nvGrpSpPr>
          <p:grpSpPr bwMode="auto">
            <a:xfrm>
              <a:off x="4491" y="2345"/>
              <a:ext cx="305" cy="231"/>
              <a:chOff x="4483" y="2409"/>
              <a:chExt cx="305" cy="231"/>
            </a:xfrm>
          </p:grpSpPr>
          <p:sp>
            <p:nvSpPr>
              <p:cNvPr id="7197" name="Line 69"/>
              <p:cNvSpPr>
                <a:spLocks noChangeShapeType="1"/>
              </p:cNvSpPr>
              <p:nvPr/>
            </p:nvSpPr>
            <p:spPr bwMode="auto">
              <a:xfrm flipH="1">
                <a:off x="4628" y="2409"/>
                <a:ext cx="4" cy="231"/>
              </a:xfrm>
              <a:prstGeom prst="line">
                <a:avLst/>
              </a:prstGeom>
              <a:noFill/>
              <a:ln w="38100">
                <a:solidFill>
                  <a:schemeClr val="folHlink"/>
                </a:solidFill>
                <a:rou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98" name="Line 70"/>
              <p:cNvSpPr>
                <a:spLocks noChangeShapeType="1"/>
              </p:cNvSpPr>
              <p:nvPr/>
            </p:nvSpPr>
            <p:spPr bwMode="auto">
              <a:xfrm>
                <a:off x="4483" y="2640"/>
                <a:ext cx="305" cy="0"/>
              </a:xfrm>
              <a:prstGeom prst="line">
                <a:avLst/>
              </a:prstGeom>
              <a:noFill/>
              <a:ln w="38100">
                <a:solidFill>
                  <a:schemeClr val="folHlink"/>
                </a:solidFill>
                <a:rou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484871" name="Text Box 71"/>
          <p:cNvSpPr txBox="1">
            <a:spLocks noChangeArrowheads="1"/>
          </p:cNvSpPr>
          <p:nvPr/>
        </p:nvSpPr>
        <p:spPr bwMode="auto">
          <a:xfrm>
            <a:off x="192088" y="1924050"/>
            <a:ext cx="1295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方正行楷简体"/>
                <a:cs typeface="方正行楷简体"/>
              </a:rPr>
              <a:t>解：</a:t>
            </a:r>
          </a:p>
        </p:txBody>
      </p:sp>
      <p:sp>
        <p:nvSpPr>
          <p:cNvPr id="1484872" name="Rectangle 72"/>
          <p:cNvSpPr>
            <a:spLocks noChangeArrowheads="1"/>
          </p:cNvSpPr>
          <p:nvPr/>
        </p:nvSpPr>
        <p:spPr bwMode="auto">
          <a:xfrm>
            <a:off x="38100" y="2962275"/>
            <a:ext cx="2889250" cy="579438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none" anchor="ctr">
            <a:spAutoFit/>
          </a:bodyPr>
          <a:lstStyle/>
          <a:p>
            <a:pPr indent="266700">
              <a:spcBef>
                <a:spcPct val="0"/>
              </a:spcBef>
            </a:pPr>
            <a:r>
              <a:rPr lang="zh-CN" altLang="en-US" sz="3200">
                <a:ea typeface="宋体" panose="02010600030101010101" pitchFamily="2" charset="-122"/>
              </a:rPr>
              <a:t>节点方程为：</a:t>
            </a:r>
          </a:p>
        </p:txBody>
      </p:sp>
      <p:grpSp>
        <p:nvGrpSpPr>
          <p:cNvPr id="12" name="Group 73"/>
          <p:cNvGrpSpPr/>
          <p:nvPr/>
        </p:nvGrpSpPr>
        <p:grpSpPr bwMode="auto">
          <a:xfrm>
            <a:off x="4754563" y="1635125"/>
            <a:ext cx="490537" cy="579438"/>
            <a:chOff x="2995" y="1030"/>
            <a:chExt cx="309" cy="365"/>
          </a:xfrm>
        </p:grpSpPr>
        <p:sp>
          <p:nvSpPr>
            <p:cNvPr id="7191" name="Line 74"/>
            <p:cNvSpPr>
              <a:spLocks noChangeShapeType="1"/>
            </p:cNvSpPr>
            <p:nvPr/>
          </p:nvSpPr>
          <p:spPr bwMode="auto">
            <a:xfrm flipH="1" flipV="1">
              <a:off x="3121" y="1070"/>
              <a:ext cx="23" cy="0"/>
            </a:xfrm>
            <a:prstGeom prst="line">
              <a:avLst/>
            </a:prstGeom>
            <a:noFill/>
            <a:ln w="38100">
              <a:solidFill>
                <a:schemeClr val="folHlink"/>
              </a:solidFill>
              <a:round/>
              <a:tailEnd type="triangle" w="lg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92" name="Text Box 75"/>
            <p:cNvSpPr txBox="1">
              <a:spLocks noChangeArrowheads="1"/>
            </p:cNvSpPr>
            <p:nvPr/>
          </p:nvSpPr>
          <p:spPr bwMode="auto">
            <a:xfrm>
              <a:off x="2995" y="1030"/>
              <a:ext cx="309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folHlink"/>
                  </a:solidFill>
                  <a:ea typeface="方正行楷简体"/>
                  <a:cs typeface="方正行楷简体"/>
                </a:rPr>
                <a:t>I</a:t>
              </a:r>
              <a:r>
                <a:rPr lang="en-US" altLang="zh-CN" sz="1800">
                  <a:solidFill>
                    <a:schemeClr val="folHlink"/>
                  </a:solidFill>
                  <a:ea typeface="方正行楷简体"/>
                  <a:cs typeface="方正行楷简体"/>
                </a:rPr>
                <a:t>0</a:t>
              </a:r>
            </a:p>
          </p:txBody>
        </p:sp>
      </p:grpSp>
      <p:graphicFrame>
        <p:nvGraphicFramePr>
          <p:cNvPr id="1484876" name="Object 76"/>
          <p:cNvGraphicFramePr>
            <a:graphicFrameLocks noChangeAspect="1"/>
          </p:cNvGraphicFramePr>
          <p:nvPr/>
        </p:nvGraphicFramePr>
        <p:xfrm>
          <a:off x="176213" y="3990975"/>
          <a:ext cx="3727450" cy="982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" name="Equation" r:id="rId18" imgW="35966400" imgH="9448800" progId="Equation.DSMT4">
                  <p:embed/>
                </p:oleObj>
              </mc:Choice>
              <mc:Fallback>
                <p:oleObj name="Equation" r:id="rId18" imgW="35966400" imgH="9448800" progId="Equation.DSMT4">
                  <p:embed/>
                  <p:pic>
                    <p:nvPicPr>
                      <p:cNvPr id="0" name="Object 76"/>
                      <p:cNvPicPr>
                        <a:picLocks noChangeAspect="1"/>
                      </p:cNvPicPr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76213" y="3990975"/>
                        <a:ext cx="3727450" cy="98266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4877" name="Object 77"/>
          <p:cNvGraphicFramePr>
            <a:graphicFrameLocks noChangeAspect="1"/>
          </p:cNvGraphicFramePr>
          <p:nvPr/>
        </p:nvGraphicFramePr>
        <p:xfrm>
          <a:off x="212725" y="4973638"/>
          <a:ext cx="3948113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5" name="Equation" r:id="rId20" imgW="38100000" imgH="9448800" progId="Equation.DSMT4">
                  <p:embed/>
                </p:oleObj>
              </mc:Choice>
              <mc:Fallback>
                <p:oleObj name="Equation" r:id="rId20" imgW="38100000" imgH="9448800" progId="Equation.DSMT4">
                  <p:embed/>
                  <p:pic>
                    <p:nvPicPr>
                      <p:cNvPr id="0" name="Object 77"/>
                      <p:cNvPicPr>
                        <a:picLocks noChangeAspect="1"/>
                      </p:cNvPicPr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212725" y="4973638"/>
                        <a:ext cx="3948113" cy="9826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4878" name="Object 78"/>
          <p:cNvGraphicFramePr>
            <a:graphicFrameLocks noChangeAspect="1"/>
          </p:cNvGraphicFramePr>
          <p:nvPr/>
        </p:nvGraphicFramePr>
        <p:xfrm>
          <a:off x="357188" y="6108700"/>
          <a:ext cx="139065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6" name="Equation" r:id="rId22" imgW="13411200" imgH="5486400" progId="Equation.DSMT4">
                  <p:embed/>
                </p:oleObj>
              </mc:Choice>
              <mc:Fallback>
                <p:oleObj name="Equation" r:id="rId22" imgW="13411200" imgH="5486400" progId="Equation.DSMT4">
                  <p:embed/>
                  <p:pic>
                    <p:nvPicPr>
                      <p:cNvPr id="0" name="Object 78"/>
                      <p:cNvPicPr>
                        <a:picLocks noChangeAspect="1"/>
                      </p:cNvPicPr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57188" y="6108700"/>
                        <a:ext cx="1390650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879" name="Rectangle 79"/>
          <p:cNvSpPr>
            <a:spLocks noChangeArrowheads="1"/>
          </p:cNvSpPr>
          <p:nvPr/>
        </p:nvSpPr>
        <p:spPr bwMode="auto">
          <a:xfrm>
            <a:off x="4343400" y="4229100"/>
            <a:ext cx="3987800" cy="579438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anchor="ctr">
            <a:spAutoFit/>
          </a:bodyPr>
          <a:lstStyle/>
          <a:p>
            <a:pPr indent="266700">
              <a:spcBef>
                <a:spcPct val="0"/>
              </a:spcBef>
            </a:pPr>
            <a:r>
              <a:rPr lang="zh-CN" altLang="en-US" sz="3200">
                <a:ea typeface="宋体" panose="02010600030101010101" pitchFamily="2" charset="-122"/>
              </a:rPr>
              <a:t>制约方程为： </a:t>
            </a:r>
          </a:p>
        </p:txBody>
      </p:sp>
      <p:graphicFrame>
        <p:nvGraphicFramePr>
          <p:cNvPr id="1484880" name="Object 80"/>
          <p:cNvGraphicFramePr>
            <a:graphicFrameLocks noChangeAspect="1"/>
          </p:cNvGraphicFramePr>
          <p:nvPr/>
        </p:nvGraphicFramePr>
        <p:xfrm>
          <a:off x="4827588" y="4883150"/>
          <a:ext cx="1865312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7" name="Equation" r:id="rId24" imgW="17983200" imgH="5486400" progId="Equation.DSMT4">
                  <p:embed/>
                </p:oleObj>
              </mc:Choice>
              <mc:Fallback>
                <p:oleObj name="Equation" r:id="rId24" imgW="17983200" imgH="5486400" progId="Equation.DSMT4">
                  <p:embed/>
                  <p:pic>
                    <p:nvPicPr>
                      <p:cNvPr id="0" name="Object 80"/>
                      <p:cNvPicPr>
                        <a:picLocks noChangeAspect="1"/>
                      </p:cNvPicPr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827588" y="4883150"/>
                        <a:ext cx="1865312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4881" name="Object 81"/>
          <p:cNvGraphicFramePr>
            <a:graphicFrameLocks noChangeAspect="1"/>
          </p:cNvGraphicFramePr>
          <p:nvPr/>
        </p:nvGraphicFramePr>
        <p:xfrm>
          <a:off x="4843463" y="5553075"/>
          <a:ext cx="1801812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8" name="Equation" r:id="rId26" imgW="17373600" imgH="5486400" progId="Equation.DSMT4">
                  <p:embed/>
                </p:oleObj>
              </mc:Choice>
              <mc:Fallback>
                <p:oleObj name="Equation" r:id="rId26" imgW="17373600" imgH="5486400" progId="Equation.DSMT4">
                  <p:embed/>
                  <p:pic>
                    <p:nvPicPr>
                      <p:cNvPr id="0" name="Object 81"/>
                      <p:cNvPicPr>
                        <a:picLocks noChangeAspect="1"/>
                      </p:cNvPicPr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4843463" y="5553075"/>
                        <a:ext cx="1801812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84882" name="Object 82"/>
          <p:cNvGraphicFramePr>
            <a:graphicFrameLocks noChangeAspect="1"/>
          </p:cNvGraphicFramePr>
          <p:nvPr/>
        </p:nvGraphicFramePr>
        <p:xfrm>
          <a:off x="4872038" y="6223000"/>
          <a:ext cx="1360487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9" name="Equation" r:id="rId28" imgW="13106400" imgH="5486400" progId="Equation.DSMT4">
                  <p:embed/>
                </p:oleObj>
              </mc:Choice>
              <mc:Fallback>
                <p:oleObj name="Equation" r:id="rId28" imgW="13106400" imgH="5486400" progId="Equation.DSMT4">
                  <p:embed/>
                  <p:pic>
                    <p:nvPicPr>
                      <p:cNvPr id="0" name="Object 82"/>
                      <p:cNvPicPr>
                        <a:picLocks noChangeAspect="1"/>
                      </p:cNvPicPr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4872038" y="6223000"/>
                        <a:ext cx="1360487" cy="571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prstShdw prst="shdw17" dir="16200000">
                          <a:srgbClr val="FFFFFF"/>
                        </a:prstShdw>
                      </a:effec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848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848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84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84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84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484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484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484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84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484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484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484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4802" grpId="0" autoUpdateAnimBg="0"/>
      <p:bldP spid="1484803" grpId="0" autoUpdateAnimBg="0"/>
      <p:bldP spid="1484871" grpId="0" autoUpdateAnimBg="0"/>
      <p:bldP spid="1484872" grpId="0"/>
      <p:bldP spid="148487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Lakerem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-38100" y="0"/>
            <a:ext cx="91821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97091" name="END.WAV">
            <a:hlinkClick r:id="" action="ppaction://media"/>
          </p:cNvPr>
          <p:cNvPicPr>
            <a:picLocks noRot="1"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03263" y="6308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97092" name="WordArt 4"/>
          <p:cNvSpPr>
            <a:spLocks noChangeArrowheads="1" noChangeShapeType="1" noTextEdit="1"/>
          </p:cNvSpPr>
          <p:nvPr/>
        </p:nvSpPr>
        <p:spPr bwMode="auto">
          <a:xfrm>
            <a:off x="2565400" y="3790950"/>
            <a:ext cx="4102100" cy="20415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>
              <a:defRPr/>
            </a:pPr>
            <a:r>
              <a:rPr lang="zh-CN" altLang="en-US" sz="8000" b="1" i="1" kern="10">
                <a:ln w="12700">
                  <a:solidFill>
                    <a:srgbClr val="EAEAEA"/>
                  </a:solidFill>
                  <a:rou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/>
                  </a:outerShdw>
                </a:effectLst>
                <a:latin typeface="方正行楷简体"/>
              </a:rPr>
              <a:t>再见 </a:t>
            </a:r>
            <a:r>
              <a:rPr lang="en-US" altLang="zh-CN" sz="8000" b="1" i="1" kern="10">
                <a:ln w="12700">
                  <a:solidFill>
                    <a:srgbClr val="EAEAEA"/>
                  </a:solidFill>
                  <a:rou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/>
                  </a:outerShdw>
                </a:effectLst>
                <a:latin typeface="方正行楷简体"/>
              </a:rPr>
              <a:t>!</a:t>
            </a:r>
            <a:endParaRPr lang="zh-CN" altLang="en-US" sz="8000" b="1" i="1" kern="10">
              <a:ln w="12700">
                <a:solidFill>
                  <a:srgbClr val="EAEAEA"/>
                </a:solidFill>
                <a:round/>
              </a:ln>
              <a:gradFill rotWithShape="0">
                <a:gsLst>
                  <a:gs pos="0">
                    <a:srgbClr val="A603AB"/>
                  </a:gs>
                  <a:gs pos="12000">
                    <a:srgbClr val="E81766"/>
                  </a:gs>
                  <a:gs pos="27000">
                    <a:srgbClr val="EE3F17"/>
                  </a:gs>
                  <a:gs pos="48000">
                    <a:srgbClr val="FFFF00"/>
                  </a:gs>
                  <a:gs pos="64999">
                    <a:srgbClr val="1A8D48"/>
                  </a:gs>
                  <a:gs pos="78999">
                    <a:srgbClr val="0819FB"/>
                  </a:gs>
                  <a:gs pos="100000">
                    <a:srgbClr val="A603AB"/>
                  </a:gs>
                </a:gsLst>
                <a:lin ang="0" scaled="1"/>
              </a:gradFill>
              <a:effectLst>
                <a:outerShdw dist="35921" dir="2700000" sy="50000" kx="2115830" algn="bl" rotWithShape="0">
                  <a:srgbClr val="C0C0C0"/>
                </a:outerShdw>
              </a:effectLst>
              <a:latin typeface="方正行楷简体"/>
            </a:endParaRPr>
          </a:p>
        </p:txBody>
      </p:sp>
      <p:sp>
        <p:nvSpPr>
          <p:cNvPr id="24581" name="Rectangle 5"/>
          <p:cNvSpPr>
            <a:spLocks noGrp="1" noChangeArrowheads="1"/>
          </p:cNvSpPr>
          <p:nvPr>
            <p:ph type="title"/>
          </p:nvPr>
        </p:nvSpPr>
        <p:spPr>
          <a:xfrm>
            <a:off x="7734300" y="3124200"/>
            <a:ext cx="819150" cy="1143000"/>
          </a:xfrm>
        </p:spPr>
        <p:txBody>
          <a:bodyPr/>
          <a:lstStyle/>
          <a:p>
            <a:pPr algn="l" eaLnBrk="1" hangingPunct="1"/>
            <a:r>
              <a:rPr lang="zh-CN" altLang="en-US" sz="1800">
                <a:solidFill>
                  <a:srgbClr val="1C1C1C"/>
                </a:solidFill>
              </a:rPr>
              <a:t>再见</a:t>
            </a:r>
            <a:endParaRPr lang="zh-CN" altLang="en-US"/>
          </a:p>
        </p:txBody>
      </p:sp>
      <p:sp>
        <p:nvSpPr>
          <p:cNvPr id="1497094" name="WordArt 6"/>
          <p:cNvSpPr>
            <a:spLocks noChangeArrowheads="1" noChangeShapeType="1" noTextEdit="1"/>
          </p:cNvSpPr>
          <p:nvPr/>
        </p:nvSpPr>
        <p:spPr bwMode="auto">
          <a:xfrm>
            <a:off x="1333500" y="266700"/>
            <a:ext cx="6157913" cy="24003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>
              <a:defRPr/>
            </a:pPr>
            <a:r>
              <a:rPr lang="zh-CN" altLang="en-US" sz="8000" b="1" kern="10">
                <a:ln w="19050">
                  <a:solidFill>
                    <a:srgbClr val="99CCFF"/>
                  </a:solidFill>
                  <a:rou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方正行楷简体"/>
              </a:rPr>
              <a:t>谢谢大家</a:t>
            </a:r>
            <a:r>
              <a:rPr lang="en-US" altLang="zh-CN" sz="8000" b="1" kern="10">
                <a:ln w="19050">
                  <a:solidFill>
                    <a:srgbClr val="99CCFF"/>
                  </a:solidFill>
                  <a:rou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方正行楷简体"/>
              </a:rPr>
              <a:t>!</a:t>
            </a:r>
            <a:endParaRPr lang="zh-CN" altLang="en-US" sz="8000" b="1" kern="10">
              <a:ln w="19050">
                <a:solidFill>
                  <a:srgbClr val="99CCFF"/>
                </a:solidFill>
                <a:round/>
              </a:ln>
              <a:solidFill>
                <a:srgbClr val="0066CC"/>
              </a:solidFill>
              <a:effectLst>
                <a:outerShdw dist="35921" dir="2700000" algn="ctr" rotWithShape="0">
                  <a:srgbClr val="990000"/>
                </a:outerShdw>
              </a:effectLst>
              <a:latin typeface="方正行楷简体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970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0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9709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822" name="Text Box 6"/>
          <p:cNvSpPr txBox="1">
            <a:spLocks noChangeArrowheads="1"/>
          </p:cNvSpPr>
          <p:nvPr/>
        </p:nvSpPr>
        <p:spPr bwMode="auto">
          <a:xfrm>
            <a:off x="304800" y="4473575"/>
            <a:ext cx="9067800" cy="64135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600">
                <a:ea typeface="楷体_GB2312" panose="02010609030101010101" pitchFamily="49" charset="-122"/>
              </a:rPr>
              <a:t>网孔电流是为分析问题方便而虚设的电流。</a:t>
            </a:r>
          </a:p>
        </p:txBody>
      </p:sp>
      <p:sp>
        <p:nvSpPr>
          <p:cNvPr id="1442823" name="Text Box 7"/>
          <p:cNvSpPr txBox="1">
            <a:spLocks noChangeArrowheads="1"/>
          </p:cNvSpPr>
          <p:nvPr/>
        </p:nvSpPr>
        <p:spPr bwMode="auto">
          <a:xfrm>
            <a:off x="304800" y="1601788"/>
            <a:ext cx="8534400" cy="2316162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pPr>
              <a:lnSpc>
                <a:spcPct val="135000"/>
              </a:lnSpc>
              <a:spcBef>
                <a:spcPct val="0"/>
              </a:spcBef>
            </a:pPr>
            <a:r>
              <a:rPr lang="en-US" altLang="zh-CN" sz="3200">
                <a:ea typeface="楷体_GB2312" panose="02010609030101010101" pitchFamily="49" charset="-122"/>
              </a:rPr>
              <a:t>    </a:t>
            </a:r>
            <a:r>
              <a:rPr lang="zh-CN" altLang="en-US" sz="3600">
                <a:latin typeface="楷体_GB2312" panose="02010609030101010101" pitchFamily="49" charset="-122"/>
                <a:ea typeface="楷体_GB2312" panose="02010609030101010101" pitchFamily="49" charset="-122"/>
              </a:rPr>
              <a:t>网孔分析法是以网孔电流为求解对象，根据</a:t>
            </a:r>
            <a:r>
              <a:rPr lang="en-US" altLang="zh-CN" sz="3600">
                <a:latin typeface="楷体_GB2312" panose="02010609030101010101" pitchFamily="49" charset="-122"/>
                <a:ea typeface="楷体_GB2312" panose="02010609030101010101" pitchFamily="49" charset="-122"/>
              </a:rPr>
              <a:t>KVL</a:t>
            </a:r>
            <a:r>
              <a:rPr lang="zh-CN" altLang="en-US" sz="3600">
                <a:latin typeface="楷体_GB2312" panose="02010609030101010101" pitchFamily="49" charset="-122"/>
                <a:ea typeface="楷体_GB2312" panose="02010609030101010101" pitchFamily="49" charset="-122"/>
              </a:rPr>
              <a:t>列方程，从而求出网孔电流，然后再求出各支路电流或电压。</a:t>
            </a:r>
          </a:p>
        </p:txBody>
      </p:sp>
      <p:sp>
        <p:nvSpPr>
          <p:cNvPr id="1442824" name="Text Box 8"/>
          <p:cNvSpPr txBox="1">
            <a:spLocks noChangeArrowheads="1"/>
          </p:cNvSpPr>
          <p:nvPr/>
        </p:nvSpPr>
        <p:spPr bwMode="auto">
          <a:xfrm>
            <a:off x="2170113" y="411163"/>
            <a:ext cx="3278187" cy="64135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anchor="ctr">
            <a:spAutoFit/>
          </a:bodyPr>
          <a:lstStyle/>
          <a:p>
            <a:pPr algn="ctr"/>
            <a:r>
              <a:rPr kumimoji="0" lang="en-US" altLang="zh-CN" sz="3600" b="1">
                <a:solidFill>
                  <a:schemeClr val="folHlink"/>
                </a:solidFill>
                <a:ea typeface="宋体" panose="02010600030101010101" pitchFamily="2" charset="-122"/>
              </a:rPr>
              <a:t>3.2  </a:t>
            </a:r>
            <a:r>
              <a:rPr kumimoji="0" lang="zh-CN" altLang="en-US" sz="3600" b="1">
                <a:solidFill>
                  <a:schemeClr val="folHlink"/>
                </a:solidFill>
                <a:ea typeface="宋体" panose="02010600030101010101" pitchFamily="2" charset="-122"/>
              </a:rPr>
              <a:t>网孔电流法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2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42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42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2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442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2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442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2822" grpId="0" autoUpdateAnimBg="0"/>
      <p:bldP spid="1442823" grpId="0" autoUpdateAnimBg="0"/>
      <p:bldP spid="1442824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9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3838" y="-139700"/>
            <a:ext cx="3305175" cy="1143000"/>
          </a:xfrm>
        </p:spPr>
        <p:txBody>
          <a:bodyPr/>
          <a:lstStyle/>
          <a:p>
            <a:pPr algn="l" eaLnBrk="1" hangingPunct="1"/>
            <a:r>
              <a:rPr kumimoji="1" lang="en-US" altLang="zh-CN" sz="3200">
                <a:solidFill>
                  <a:schemeClr val="folHlink"/>
                </a:solidFill>
                <a:latin typeface="宋体" panose="02010600030101010101" pitchFamily="2" charset="-122"/>
              </a:rPr>
              <a:t> </a:t>
            </a:r>
            <a:r>
              <a:rPr kumimoji="1" lang="zh-CN" altLang="en-US" sz="3200">
                <a:solidFill>
                  <a:schemeClr val="folHlink"/>
                </a:solidFill>
                <a:latin typeface="宋体" panose="02010600030101010101" pitchFamily="2" charset="-122"/>
              </a:rPr>
              <a:t>列网孔方程</a:t>
            </a:r>
          </a:p>
        </p:txBody>
      </p:sp>
      <p:sp>
        <p:nvSpPr>
          <p:cNvPr id="1275937" name="Text Box 33"/>
          <p:cNvSpPr txBox="1">
            <a:spLocks noChangeArrowheads="1"/>
          </p:cNvSpPr>
          <p:nvPr/>
        </p:nvSpPr>
        <p:spPr bwMode="auto">
          <a:xfrm>
            <a:off x="128588" y="723900"/>
            <a:ext cx="2362200" cy="155416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列网孔方程的方法就是列</a:t>
            </a:r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KVL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方程</a:t>
            </a:r>
          </a:p>
        </p:txBody>
      </p:sp>
      <p:sp>
        <p:nvSpPr>
          <p:cNvPr id="1275938" name="Text Box 34"/>
          <p:cNvSpPr txBox="1">
            <a:spLocks noChangeArrowheads="1"/>
          </p:cNvSpPr>
          <p:nvPr/>
        </p:nvSpPr>
        <p:spPr bwMode="auto">
          <a:xfrm>
            <a:off x="1481138" y="2647950"/>
            <a:ext cx="7315200" cy="51911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R</a:t>
            </a:r>
            <a:r>
              <a:rPr lang="en-US" altLang="zh-CN" sz="2800" baseline="-25000">
                <a:ea typeface="楷体_GB2312" panose="02010609030101010101" pitchFamily="49" charset="-122"/>
              </a:rPr>
              <a:t>1 </a:t>
            </a:r>
            <a:r>
              <a:rPr lang="en-US" altLang="zh-CN" sz="28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1 </a:t>
            </a:r>
            <a:r>
              <a:rPr lang="en-US" altLang="zh-CN" sz="2800">
                <a:ea typeface="楷体_GB2312" panose="02010609030101010101" pitchFamily="49" charset="-122"/>
              </a:rPr>
              <a:t>+ R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1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2800">
                <a:ea typeface="楷体_GB2312" panose="02010609030101010101" pitchFamily="49" charset="-122"/>
              </a:rPr>
              <a:t>R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>
                <a:ea typeface="楷体_GB2312" panose="02010609030101010101" pitchFamily="49" charset="-122"/>
              </a:rPr>
              <a:t>=Us</a:t>
            </a:r>
            <a:r>
              <a:rPr lang="en-US" altLang="zh-CN">
                <a:ea typeface="楷体_GB2312" panose="02010609030101010101" pitchFamily="49" charset="-122"/>
              </a:rPr>
              <a:t>1</a:t>
            </a:r>
            <a:r>
              <a:rPr lang="en-US" altLang="zh-CN" sz="2800">
                <a:ea typeface="楷体_GB2312" panose="02010609030101010101" pitchFamily="49" charset="-122"/>
              </a:rPr>
              <a:t>    </a:t>
            </a:r>
            <a:r>
              <a:rPr lang="en-US" altLang="zh-CN" sz="2800" baseline="30000">
                <a:ea typeface="楷体_GB2312" panose="02010609030101010101" pitchFamily="49" charset="-122"/>
              </a:rPr>
              <a:t>. . . . . . . </a:t>
            </a:r>
            <a:r>
              <a:rPr lang="en-US" altLang="zh-CN" sz="2800">
                <a:ea typeface="楷体_GB2312" panose="02010609030101010101" pitchFamily="49" charset="-122"/>
              </a:rPr>
              <a:t>(1)</a:t>
            </a:r>
            <a:endParaRPr lang="en-US" altLang="zh-CN" sz="3200" b="1">
              <a:ea typeface="楷体_GB2312" panose="02010609030101010101" pitchFamily="49" charset="-122"/>
            </a:endParaRPr>
          </a:p>
        </p:txBody>
      </p:sp>
      <p:sp>
        <p:nvSpPr>
          <p:cNvPr id="1275939" name="Text Box 35"/>
          <p:cNvSpPr txBox="1">
            <a:spLocks noChangeArrowheads="1"/>
          </p:cNvSpPr>
          <p:nvPr/>
        </p:nvSpPr>
        <p:spPr bwMode="auto">
          <a:xfrm>
            <a:off x="1557338" y="3257550"/>
            <a:ext cx="5029200" cy="51911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( R</a:t>
            </a:r>
            <a:r>
              <a:rPr lang="en-US" altLang="zh-CN" sz="2800" baseline="-25000">
                <a:ea typeface="楷体_GB2312" panose="02010609030101010101" pitchFamily="49" charset="-122"/>
              </a:rPr>
              <a:t>1</a:t>
            </a:r>
            <a:r>
              <a:rPr lang="en-US" altLang="zh-CN" sz="2800">
                <a:ea typeface="楷体_GB2312" panose="02010609030101010101" pitchFamily="49" charset="-122"/>
              </a:rPr>
              <a:t>+ R</a:t>
            </a:r>
            <a:r>
              <a:rPr lang="en-US" altLang="zh-CN" sz="2800" baseline="-25000">
                <a:ea typeface="楷体_GB2312" panose="02010609030101010101" pitchFamily="49" charset="-122"/>
              </a:rPr>
              <a:t>3</a:t>
            </a:r>
            <a:r>
              <a:rPr lang="en-US" altLang="zh-CN" sz="2800">
                <a:ea typeface="楷体_GB2312" panose="02010609030101010101" pitchFamily="49" charset="-122"/>
              </a:rPr>
              <a:t> ) </a:t>
            </a:r>
            <a:r>
              <a:rPr lang="en-US" altLang="zh-CN" sz="28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1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2800">
                <a:ea typeface="楷体_GB2312" panose="02010609030101010101" pitchFamily="49" charset="-122"/>
              </a:rPr>
              <a:t>R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 baseline="30000">
                <a:ea typeface="楷体_GB2312" panose="02010609030101010101" pitchFamily="49" charset="-122"/>
              </a:rPr>
              <a:t>.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>
                <a:ea typeface="楷体_GB2312" panose="02010609030101010101" pitchFamily="49" charset="-122"/>
              </a:rPr>
              <a:t>= Us</a:t>
            </a:r>
            <a:r>
              <a:rPr lang="en-US" altLang="zh-CN">
                <a:ea typeface="楷体_GB2312" panose="02010609030101010101" pitchFamily="49" charset="-122"/>
              </a:rPr>
              <a:t>1</a:t>
            </a:r>
          </a:p>
        </p:txBody>
      </p:sp>
      <p:sp>
        <p:nvSpPr>
          <p:cNvPr id="1275940" name="Text Box 36"/>
          <p:cNvSpPr txBox="1">
            <a:spLocks noChangeArrowheads="1"/>
          </p:cNvSpPr>
          <p:nvPr/>
        </p:nvSpPr>
        <p:spPr bwMode="auto">
          <a:xfrm>
            <a:off x="1481138" y="4581525"/>
            <a:ext cx="6548437" cy="51911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R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>
                <a:ea typeface="楷体_GB2312" panose="02010609030101010101" pitchFamily="49" charset="-122"/>
              </a:rPr>
              <a:t>+ R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2800">
                <a:ea typeface="楷体_GB2312" panose="02010609030101010101" pitchFamily="49" charset="-122"/>
              </a:rPr>
              <a:t>R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1 </a:t>
            </a:r>
            <a:r>
              <a:rPr lang="en-US" altLang="zh-CN" sz="2800">
                <a:ea typeface="楷体_GB2312" panose="02010609030101010101" pitchFamily="49" charset="-122"/>
              </a:rPr>
              <a:t>=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 - </a:t>
            </a:r>
            <a:r>
              <a:rPr lang="en-US" altLang="zh-CN" sz="2800">
                <a:ea typeface="楷体_GB2312" panose="02010609030101010101" pitchFamily="49" charset="-122"/>
              </a:rPr>
              <a:t>Us</a:t>
            </a:r>
            <a:r>
              <a:rPr lang="en-US" altLang="zh-CN">
                <a:ea typeface="楷体_GB2312" panose="02010609030101010101" pitchFamily="49" charset="-122"/>
              </a:rPr>
              <a:t>2</a:t>
            </a:r>
            <a:r>
              <a:rPr lang="en-US" altLang="zh-CN" sz="2800">
                <a:ea typeface="楷体_GB2312" panose="02010609030101010101" pitchFamily="49" charset="-122"/>
              </a:rPr>
              <a:t>    </a:t>
            </a:r>
            <a:r>
              <a:rPr lang="en-US" altLang="zh-CN" sz="2800" baseline="30000">
                <a:ea typeface="楷体_GB2312" panose="02010609030101010101" pitchFamily="49" charset="-122"/>
              </a:rPr>
              <a:t>. . . . . . . </a:t>
            </a:r>
            <a:r>
              <a:rPr lang="en-US" altLang="zh-CN" sz="2800">
                <a:ea typeface="楷体_GB2312" panose="02010609030101010101" pitchFamily="49" charset="-122"/>
              </a:rPr>
              <a:t>(2)</a:t>
            </a:r>
          </a:p>
        </p:txBody>
      </p:sp>
      <p:sp>
        <p:nvSpPr>
          <p:cNvPr id="1275941" name="Text Box 37"/>
          <p:cNvSpPr txBox="1">
            <a:spLocks noChangeArrowheads="1"/>
          </p:cNvSpPr>
          <p:nvPr/>
        </p:nvSpPr>
        <p:spPr bwMode="auto">
          <a:xfrm>
            <a:off x="1447800" y="5260975"/>
            <a:ext cx="4927600" cy="51911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>
                <a:ea typeface="楷体_GB2312" panose="02010609030101010101" pitchFamily="49" charset="-122"/>
              </a:rPr>
              <a:t>R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1 </a:t>
            </a:r>
            <a:r>
              <a:rPr lang="en-US" altLang="zh-CN" sz="2800">
                <a:ea typeface="楷体_GB2312" panose="02010609030101010101" pitchFamily="49" charset="-122"/>
              </a:rPr>
              <a:t>+ ( R</a:t>
            </a:r>
            <a:r>
              <a:rPr lang="en-US" altLang="zh-CN" sz="2800" baseline="-25000">
                <a:ea typeface="楷体_GB2312" panose="02010609030101010101" pitchFamily="49" charset="-122"/>
              </a:rPr>
              <a:t>2</a:t>
            </a:r>
            <a:r>
              <a:rPr lang="en-US" altLang="zh-CN" sz="2800">
                <a:ea typeface="楷体_GB2312" panose="02010609030101010101" pitchFamily="49" charset="-122"/>
              </a:rPr>
              <a:t>+ R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>
                <a:ea typeface="楷体_GB2312" panose="02010609030101010101" pitchFamily="49" charset="-122"/>
              </a:rPr>
              <a:t>) </a:t>
            </a:r>
            <a:r>
              <a:rPr lang="en-US" altLang="zh-CN" sz="2800" baseline="30000">
                <a:ea typeface="楷体_GB2312" panose="02010609030101010101" pitchFamily="49" charset="-122"/>
              </a:rPr>
              <a:t>. </a:t>
            </a:r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>
                <a:ea typeface="楷体_GB2312" panose="02010609030101010101" pitchFamily="49" charset="-122"/>
              </a:rPr>
              <a:t>=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 - </a:t>
            </a:r>
            <a:r>
              <a:rPr lang="en-US" altLang="zh-CN" sz="2800">
                <a:ea typeface="楷体_GB2312" panose="02010609030101010101" pitchFamily="49" charset="-122"/>
              </a:rPr>
              <a:t>Us</a:t>
            </a:r>
            <a:r>
              <a:rPr lang="en-US" altLang="zh-CN">
                <a:ea typeface="楷体_GB2312" panose="02010609030101010101" pitchFamily="49" charset="-122"/>
              </a:rPr>
              <a:t>2</a:t>
            </a:r>
            <a:endParaRPr lang="en-US" altLang="zh-CN">
              <a:solidFill>
                <a:schemeClr val="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275942" name="Text Box 38"/>
          <p:cNvSpPr txBox="1">
            <a:spLocks noChangeArrowheads="1"/>
          </p:cNvSpPr>
          <p:nvPr/>
        </p:nvSpPr>
        <p:spPr bwMode="auto">
          <a:xfrm>
            <a:off x="33338" y="2590800"/>
            <a:ext cx="1447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 b="1">
                <a:solidFill>
                  <a:schemeClr val="accent1"/>
                </a:solidFill>
                <a:ea typeface="楷体_GB2312" panose="02010609030101010101" pitchFamily="49" charset="-122"/>
              </a:rPr>
              <a:t>网孔</a:t>
            </a:r>
            <a:r>
              <a:rPr lang="en-US" altLang="zh-CN" sz="3200" b="1">
                <a:solidFill>
                  <a:schemeClr val="accent1"/>
                </a:solidFill>
                <a:ea typeface="楷体_GB2312" panose="02010609030101010101" pitchFamily="49" charset="-122"/>
              </a:rPr>
              <a:t>1:</a:t>
            </a:r>
          </a:p>
        </p:txBody>
      </p:sp>
      <p:sp>
        <p:nvSpPr>
          <p:cNvPr id="1275943" name="Text Box 39"/>
          <p:cNvSpPr txBox="1">
            <a:spLocks noChangeArrowheads="1"/>
          </p:cNvSpPr>
          <p:nvPr/>
        </p:nvSpPr>
        <p:spPr bwMode="auto">
          <a:xfrm>
            <a:off x="0" y="4581525"/>
            <a:ext cx="1427163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 b="1">
                <a:solidFill>
                  <a:schemeClr val="accent1"/>
                </a:solidFill>
                <a:ea typeface="楷体_GB2312" panose="02010609030101010101" pitchFamily="49" charset="-122"/>
              </a:rPr>
              <a:t>网孔</a:t>
            </a:r>
            <a:r>
              <a:rPr lang="en-US" altLang="zh-CN" sz="3200" b="1">
                <a:solidFill>
                  <a:schemeClr val="accent1"/>
                </a:solidFill>
                <a:ea typeface="楷体_GB2312" panose="02010609030101010101" pitchFamily="49" charset="-122"/>
              </a:rPr>
              <a:t>2:</a:t>
            </a:r>
          </a:p>
        </p:txBody>
      </p:sp>
      <p:sp>
        <p:nvSpPr>
          <p:cNvPr id="1275944" name="Text Box 40"/>
          <p:cNvSpPr txBox="1">
            <a:spLocks noChangeArrowheads="1"/>
          </p:cNvSpPr>
          <p:nvPr/>
        </p:nvSpPr>
        <p:spPr bwMode="auto">
          <a:xfrm>
            <a:off x="4719638" y="3673475"/>
            <a:ext cx="16002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电压升</a:t>
            </a:r>
          </a:p>
        </p:txBody>
      </p:sp>
      <p:sp>
        <p:nvSpPr>
          <p:cNvPr id="1275945" name="Text Box 41"/>
          <p:cNvSpPr txBox="1">
            <a:spLocks noChangeArrowheads="1"/>
          </p:cNvSpPr>
          <p:nvPr/>
        </p:nvSpPr>
        <p:spPr bwMode="auto">
          <a:xfrm>
            <a:off x="4873625" y="5668963"/>
            <a:ext cx="16002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电压升</a:t>
            </a:r>
          </a:p>
        </p:txBody>
      </p:sp>
      <p:grpSp>
        <p:nvGrpSpPr>
          <p:cNvPr id="2" name="Group 42"/>
          <p:cNvGrpSpPr/>
          <p:nvPr/>
        </p:nvGrpSpPr>
        <p:grpSpPr bwMode="auto">
          <a:xfrm>
            <a:off x="1671638" y="3749675"/>
            <a:ext cx="1676400" cy="579438"/>
            <a:chOff x="1248" y="2592"/>
            <a:chExt cx="1056" cy="365"/>
          </a:xfrm>
        </p:grpSpPr>
        <p:sp>
          <p:nvSpPr>
            <p:cNvPr id="12341" name="Text Box 43"/>
            <p:cNvSpPr txBox="1">
              <a:spLocks noChangeArrowheads="1"/>
            </p:cNvSpPr>
            <p:nvPr/>
          </p:nvSpPr>
          <p:spPr bwMode="auto">
            <a:xfrm>
              <a:off x="1248" y="2592"/>
              <a:ext cx="105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zh-CN" altLang="en-US" sz="3200">
                  <a:solidFill>
                    <a:schemeClr val="tx2"/>
                  </a:solidFill>
                  <a:ea typeface="楷体_GB2312" panose="02010609030101010101" pitchFamily="49" charset="-122"/>
                </a:rPr>
                <a:t>自电阻</a:t>
              </a:r>
            </a:p>
          </p:txBody>
        </p:sp>
        <p:sp>
          <p:nvSpPr>
            <p:cNvPr id="12342" name="Line 44"/>
            <p:cNvSpPr>
              <a:spLocks noChangeShapeType="1"/>
            </p:cNvSpPr>
            <p:nvPr/>
          </p:nvSpPr>
          <p:spPr bwMode="auto">
            <a:xfrm>
              <a:off x="1248" y="2640"/>
              <a:ext cx="864" cy="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" name="Group 45"/>
          <p:cNvGrpSpPr/>
          <p:nvPr/>
        </p:nvGrpSpPr>
        <p:grpSpPr bwMode="auto">
          <a:xfrm>
            <a:off x="2767013" y="5864225"/>
            <a:ext cx="1676400" cy="579438"/>
            <a:chOff x="2112" y="3648"/>
            <a:chExt cx="1056" cy="365"/>
          </a:xfrm>
        </p:grpSpPr>
        <p:sp>
          <p:nvSpPr>
            <p:cNvPr id="12339" name="Text Box 46"/>
            <p:cNvSpPr txBox="1">
              <a:spLocks noChangeArrowheads="1"/>
            </p:cNvSpPr>
            <p:nvPr/>
          </p:nvSpPr>
          <p:spPr bwMode="auto">
            <a:xfrm>
              <a:off x="2112" y="3648"/>
              <a:ext cx="105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zh-CN" altLang="en-US" sz="3200">
                  <a:solidFill>
                    <a:schemeClr val="tx2"/>
                  </a:solidFill>
                  <a:ea typeface="楷体_GB2312" panose="02010609030101010101" pitchFamily="49" charset="-122"/>
                </a:rPr>
                <a:t>自电阻</a:t>
              </a:r>
            </a:p>
          </p:txBody>
        </p:sp>
        <p:sp>
          <p:nvSpPr>
            <p:cNvPr id="12340" name="Line 47"/>
            <p:cNvSpPr>
              <a:spLocks noChangeShapeType="1"/>
            </p:cNvSpPr>
            <p:nvPr/>
          </p:nvSpPr>
          <p:spPr bwMode="auto">
            <a:xfrm>
              <a:off x="2160" y="3648"/>
              <a:ext cx="864" cy="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" name="Group 48"/>
          <p:cNvGrpSpPr/>
          <p:nvPr/>
        </p:nvGrpSpPr>
        <p:grpSpPr bwMode="auto">
          <a:xfrm>
            <a:off x="3386138" y="3749675"/>
            <a:ext cx="1447800" cy="579438"/>
            <a:chOff x="2448" y="2592"/>
            <a:chExt cx="912" cy="365"/>
          </a:xfrm>
        </p:grpSpPr>
        <p:sp>
          <p:nvSpPr>
            <p:cNvPr id="12337" name="Text Box 49"/>
            <p:cNvSpPr txBox="1">
              <a:spLocks noChangeArrowheads="1"/>
            </p:cNvSpPr>
            <p:nvPr/>
          </p:nvSpPr>
          <p:spPr bwMode="auto">
            <a:xfrm>
              <a:off x="2448" y="2592"/>
              <a:ext cx="912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zh-CN" altLang="en-US" sz="3200">
                  <a:solidFill>
                    <a:srgbClr val="66FF33"/>
                  </a:solidFill>
                  <a:ea typeface="楷体_GB2312" panose="02010609030101010101" pitchFamily="49" charset="-122"/>
                </a:rPr>
                <a:t>互电阻</a:t>
              </a:r>
            </a:p>
          </p:txBody>
        </p:sp>
        <p:sp>
          <p:nvSpPr>
            <p:cNvPr id="12338" name="Line 50"/>
            <p:cNvSpPr>
              <a:spLocks noChangeShapeType="1"/>
            </p:cNvSpPr>
            <p:nvPr/>
          </p:nvSpPr>
          <p:spPr bwMode="auto">
            <a:xfrm>
              <a:off x="2736" y="2640"/>
              <a:ext cx="288" cy="0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5" name="Group 51"/>
          <p:cNvGrpSpPr/>
          <p:nvPr/>
        </p:nvGrpSpPr>
        <p:grpSpPr bwMode="auto">
          <a:xfrm>
            <a:off x="1128713" y="5768975"/>
            <a:ext cx="1447800" cy="579438"/>
            <a:chOff x="960" y="3600"/>
            <a:chExt cx="912" cy="365"/>
          </a:xfrm>
        </p:grpSpPr>
        <p:sp>
          <p:nvSpPr>
            <p:cNvPr id="12335" name="Text Box 52"/>
            <p:cNvSpPr txBox="1">
              <a:spLocks noChangeArrowheads="1"/>
            </p:cNvSpPr>
            <p:nvPr/>
          </p:nvSpPr>
          <p:spPr bwMode="auto">
            <a:xfrm>
              <a:off x="960" y="3600"/>
              <a:ext cx="912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zh-CN" altLang="en-US" sz="3200">
                  <a:solidFill>
                    <a:srgbClr val="66FF33"/>
                  </a:solidFill>
                  <a:ea typeface="楷体_GB2312" panose="02010609030101010101" pitchFamily="49" charset="-122"/>
                </a:rPr>
                <a:t>互电阻</a:t>
              </a:r>
              <a:endParaRPr lang="zh-CN" altLang="en-US" sz="3200">
                <a:ea typeface="楷体_GB2312" panose="02010609030101010101" pitchFamily="49" charset="-122"/>
              </a:endParaRPr>
            </a:p>
          </p:txBody>
        </p:sp>
        <p:sp>
          <p:nvSpPr>
            <p:cNvPr id="12336" name="Line 53"/>
            <p:cNvSpPr>
              <a:spLocks noChangeShapeType="1"/>
            </p:cNvSpPr>
            <p:nvPr/>
          </p:nvSpPr>
          <p:spPr bwMode="auto">
            <a:xfrm>
              <a:off x="1200" y="3648"/>
              <a:ext cx="288" cy="0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6" name="Group 56"/>
          <p:cNvGrpSpPr/>
          <p:nvPr/>
        </p:nvGrpSpPr>
        <p:grpSpPr bwMode="auto">
          <a:xfrm>
            <a:off x="2662238" y="209550"/>
            <a:ext cx="6767512" cy="2227263"/>
            <a:chOff x="1497" y="132"/>
            <a:chExt cx="4263" cy="1464"/>
          </a:xfrm>
        </p:grpSpPr>
        <p:sp>
          <p:nvSpPr>
            <p:cNvPr id="12313" name="Rectangle 57"/>
            <p:cNvSpPr>
              <a:spLocks noChangeArrowheads="1"/>
            </p:cNvSpPr>
            <p:nvPr/>
          </p:nvSpPr>
          <p:spPr bwMode="auto">
            <a:xfrm>
              <a:off x="2722" y="132"/>
              <a:ext cx="449" cy="1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4" name="Rectangle 58"/>
            <p:cNvSpPr>
              <a:spLocks noChangeArrowheads="1"/>
            </p:cNvSpPr>
            <p:nvPr/>
          </p:nvSpPr>
          <p:spPr bwMode="auto">
            <a:xfrm rot="5400000">
              <a:off x="3281" y="857"/>
              <a:ext cx="527" cy="18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5" name="Rectangle 59"/>
            <p:cNvSpPr>
              <a:spLocks noChangeArrowheads="1"/>
            </p:cNvSpPr>
            <p:nvPr/>
          </p:nvSpPr>
          <p:spPr bwMode="auto">
            <a:xfrm>
              <a:off x="3878" y="132"/>
              <a:ext cx="450" cy="1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6" name="Line 60"/>
            <p:cNvSpPr>
              <a:spLocks noChangeShapeType="1"/>
            </p:cNvSpPr>
            <p:nvPr/>
          </p:nvSpPr>
          <p:spPr bwMode="auto">
            <a:xfrm>
              <a:off x="3171" y="232"/>
              <a:ext cx="70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7" name="Line 61"/>
            <p:cNvSpPr>
              <a:spLocks noChangeShapeType="1"/>
            </p:cNvSpPr>
            <p:nvPr/>
          </p:nvSpPr>
          <p:spPr bwMode="auto">
            <a:xfrm flipV="1">
              <a:off x="3557" y="232"/>
              <a:ext cx="0" cy="45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8" name="Line 62"/>
            <p:cNvSpPr>
              <a:spLocks noChangeShapeType="1"/>
            </p:cNvSpPr>
            <p:nvPr/>
          </p:nvSpPr>
          <p:spPr bwMode="auto">
            <a:xfrm flipH="1">
              <a:off x="3557" y="1212"/>
              <a:ext cx="0" cy="32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9" name="Line 63"/>
            <p:cNvSpPr>
              <a:spLocks noChangeShapeType="1"/>
            </p:cNvSpPr>
            <p:nvPr/>
          </p:nvSpPr>
          <p:spPr bwMode="auto">
            <a:xfrm>
              <a:off x="4328" y="232"/>
              <a:ext cx="51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20" name="Line 64"/>
            <p:cNvSpPr>
              <a:spLocks noChangeShapeType="1"/>
            </p:cNvSpPr>
            <p:nvPr/>
          </p:nvSpPr>
          <p:spPr bwMode="auto">
            <a:xfrm>
              <a:off x="2208" y="232"/>
              <a:ext cx="51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21" name="Oval 65"/>
            <p:cNvSpPr>
              <a:spLocks noChangeArrowheads="1"/>
            </p:cNvSpPr>
            <p:nvPr/>
          </p:nvSpPr>
          <p:spPr bwMode="auto">
            <a:xfrm>
              <a:off x="3493" y="1475"/>
              <a:ext cx="104" cy="121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22" name="Oval 66"/>
            <p:cNvSpPr>
              <a:spLocks noChangeArrowheads="1"/>
            </p:cNvSpPr>
            <p:nvPr/>
          </p:nvSpPr>
          <p:spPr bwMode="auto">
            <a:xfrm>
              <a:off x="3493" y="158"/>
              <a:ext cx="104" cy="114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23" name="Text Box 67"/>
            <p:cNvSpPr txBox="1">
              <a:spLocks noChangeArrowheads="1"/>
            </p:cNvSpPr>
            <p:nvPr/>
          </p:nvSpPr>
          <p:spPr bwMode="auto">
            <a:xfrm>
              <a:off x="3685" y="835"/>
              <a:ext cx="578" cy="38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3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2324" name="Text Box 68"/>
            <p:cNvSpPr txBox="1">
              <a:spLocks noChangeArrowheads="1"/>
            </p:cNvSpPr>
            <p:nvPr/>
          </p:nvSpPr>
          <p:spPr bwMode="auto">
            <a:xfrm>
              <a:off x="4006" y="308"/>
              <a:ext cx="579" cy="38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2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2325" name="Text Box 69"/>
            <p:cNvSpPr txBox="1">
              <a:spLocks noChangeArrowheads="1"/>
            </p:cNvSpPr>
            <p:nvPr/>
          </p:nvSpPr>
          <p:spPr bwMode="auto">
            <a:xfrm>
              <a:off x="2722" y="308"/>
              <a:ext cx="578" cy="38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2326" name="Line 70"/>
            <p:cNvSpPr>
              <a:spLocks noChangeShapeType="1"/>
            </p:cNvSpPr>
            <p:nvPr/>
          </p:nvSpPr>
          <p:spPr bwMode="auto">
            <a:xfrm>
              <a:off x="2212" y="1535"/>
              <a:ext cx="263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27" name="Text Box 71"/>
            <p:cNvSpPr txBox="1">
              <a:spLocks noChangeArrowheads="1"/>
            </p:cNvSpPr>
            <p:nvPr/>
          </p:nvSpPr>
          <p:spPr bwMode="auto">
            <a:xfrm>
              <a:off x="1497" y="760"/>
              <a:ext cx="1092" cy="34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Us</a:t>
              </a:r>
              <a:r>
                <a:rPr lang="en-US" altLang="zh-CN" sz="2400" b="1">
                  <a:ea typeface="宋体" panose="02010600030101010101" pitchFamily="2" charset="-122"/>
                </a:rPr>
                <a:t>1</a:t>
              </a:r>
              <a:endParaRPr lang="en-US" altLang="zh-CN">
                <a:ea typeface="宋体" panose="02010600030101010101" pitchFamily="2" charset="-122"/>
              </a:endParaRPr>
            </a:p>
          </p:txBody>
        </p:sp>
        <p:sp>
          <p:nvSpPr>
            <p:cNvPr id="12328" name="Text Box 72"/>
            <p:cNvSpPr txBox="1">
              <a:spLocks noChangeArrowheads="1"/>
            </p:cNvSpPr>
            <p:nvPr/>
          </p:nvSpPr>
          <p:spPr bwMode="auto">
            <a:xfrm>
              <a:off x="4989" y="748"/>
              <a:ext cx="771" cy="34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Us</a:t>
              </a:r>
              <a:r>
                <a:rPr lang="en-US" altLang="zh-CN" sz="2400" b="1"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12329" name="Oval 73"/>
            <p:cNvSpPr>
              <a:spLocks noChangeArrowheads="1"/>
            </p:cNvSpPr>
            <p:nvPr/>
          </p:nvSpPr>
          <p:spPr bwMode="auto">
            <a:xfrm>
              <a:off x="4653" y="703"/>
              <a:ext cx="336" cy="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30" name="Oval 74"/>
            <p:cNvSpPr>
              <a:spLocks noChangeArrowheads="1"/>
            </p:cNvSpPr>
            <p:nvPr/>
          </p:nvSpPr>
          <p:spPr bwMode="auto">
            <a:xfrm>
              <a:off x="2061" y="739"/>
              <a:ext cx="336" cy="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31" name="Line 75"/>
            <p:cNvSpPr>
              <a:spLocks noChangeShapeType="1"/>
            </p:cNvSpPr>
            <p:nvPr/>
          </p:nvSpPr>
          <p:spPr bwMode="auto">
            <a:xfrm>
              <a:off x="2205" y="221"/>
              <a:ext cx="0" cy="131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32" name="Line 76"/>
            <p:cNvSpPr>
              <a:spLocks noChangeShapeType="1"/>
            </p:cNvSpPr>
            <p:nvPr/>
          </p:nvSpPr>
          <p:spPr bwMode="auto">
            <a:xfrm flipH="1">
              <a:off x="4833" y="221"/>
              <a:ext cx="12" cy="131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33" name="Text Box 77"/>
            <p:cNvSpPr txBox="1">
              <a:spLocks noChangeArrowheads="1"/>
            </p:cNvSpPr>
            <p:nvPr/>
          </p:nvSpPr>
          <p:spPr bwMode="auto">
            <a:xfrm>
              <a:off x="4845" y="417"/>
              <a:ext cx="384" cy="9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2334" name="Text Box 78"/>
            <p:cNvSpPr txBox="1">
              <a:spLocks noChangeArrowheads="1"/>
            </p:cNvSpPr>
            <p:nvPr/>
          </p:nvSpPr>
          <p:spPr bwMode="auto">
            <a:xfrm>
              <a:off x="1917" y="453"/>
              <a:ext cx="384" cy="9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</a:p>
          </p:txBody>
        </p:sp>
      </p:grpSp>
      <p:grpSp>
        <p:nvGrpSpPr>
          <p:cNvPr id="7" name="Group 91"/>
          <p:cNvGrpSpPr/>
          <p:nvPr/>
        </p:nvGrpSpPr>
        <p:grpSpPr bwMode="auto">
          <a:xfrm>
            <a:off x="4037013" y="1101725"/>
            <a:ext cx="1328737" cy="846138"/>
            <a:chOff x="2543" y="694"/>
            <a:chExt cx="837" cy="533"/>
          </a:xfrm>
        </p:grpSpPr>
        <p:sp>
          <p:nvSpPr>
            <p:cNvPr id="12310" name="Arc 80"/>
            <p:cNvSpPr/>
            <p:nvPr/>
          </p:nvSpPr>
          <p:spPr bwMode="auto">
            <a:xfrm rot="14657283" flipV="1">
              <a:off x="2733" y="504"/>
              <a:ext cx="387" cy="768"/>
            </a:xfrm>
            <a:custGeom>
              <a:avLst/>
              <a:gdLst>
                <a:gd name="T0" fmla="*/ 0 w 20374"/>
                <a:gd name="T1" fmla="*/ 0 h 21600"/>
                <a:gd name="T2" fmla="*/ 0 w 20374"/>
                <a:gd name="T3" fmla="*/ 1 h 21600"/>
                <a:gd name="T4" fmla="*/ 0 w 20374"/>
                <a:gd name="T5" fmla="*/ 1 h 21600"/>
                <a:gd name="T6" fmla="*/ 0 60000 65536"/>
                <a:gd name="T7" fmla="*/ 0 60000 65536"/>
                <a:gd name="T8" fmla="*/ 0 60000 65536"/>
                <a:gd name="T9" fmla="*/ 0 w 20374"/>
                <a:gd name="T10" fmla="*/ 0 h 21600"/>
                <a:gd name="T11" fmla="*/ 20374 w 20374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374" h="21600" fill="none" extrusionOk="0">
                  <a:moveTo>
                    <a:pt x="-1" y="0"/>
                  </a:moveTo>
                  <a:cubicBezTo>
                    <a:pt x="9163" y="0"/>
                    <a:pt x="17330" y="5782"/>
                    <a:pt x="20373" y="14426"/>
                  </a:cubicBezTo>
                </a:path>
                <a:path w="20374" h="21600" stroke="0" extrusionOk="0">
                  <a:moveTo>
                    <a:pt x="-1" y="0"/>
                  </a:moveTo>
                  <a:cubicBezTo>
                    <a:pt x="9163" y="0"/>
                    <a:pt x="17330" y="5782"/>
                    <a:pt x="20373" y="14426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8100">
              <a:solidFill>
                <a:srgbClr val="FF9966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1" name="Line 81"/>
            <p:cNvSpPr>
              <a:spLocks noChangeShapeType="1"/>
            </p:cNvSpPr>
            <p:nvPr/>
          </p:nvSpPr>
          <p:spPr bwMode="auto">
            <a:xfrm rot="5066438">
              <a:off x="3289" y="967"/>
              <a:ext cx="154" cy="1"/>
            </a:xfrm>
            <a:prstGeom prst="line">
              <a:avLst/>
            </a:prstGeom>
            <a:noFill/>
            <a:ln w="38100">
              <a:solidFill>
                <a:srgbClr val="FF9966"/>
              </a:solidFill>
              <a:round/>
              <a:tailEnd type="stealth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12" name="Text Box 82"/>
            <p:cNvSpPr txBox="1">
              <a:spLocks noChangeArrowheads="1"/>
            </p:cNvSpPr>
            <p:nvPr/>
          </p:nvSpPr>
          <p:spPr bwMode="auto">
            <a:xfrm>
              <a:off x="2996" y="823"/>
              <a:ext cx="384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accent1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3600" b="1" baseline="-25000">
                  <a:solidFill>
                    <a:schemeClr val="accent1"/>
                  </a:solidFill>
                  <a:ea typeface="宋体" panose="02010600030101010101" pitchFamily="2" charset="-122"/>
                </a:rPr>
                <a:t>1</a:t>
              </a:r>
              <a:endParaRPr lang="en-US" altLang="zh-CN" sz="3600">
                <a:solidFill>
                  <a:schemeClr val="accent1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8" name="Group 89"/>
          <p:cNvGrpSpPr/>
          <p:nvPr/>
        </p:nvGrpSpPr>
        <p:grpSpPr bwMode="auto">
          <a:xfrm>
            <a:off x="6134100" y="1106488"/>
            <a:ext cx="1423988" cy="868362"/>
            <a:chOff x="3864" y="697"/>
            <a:chExt cx="897" cy="547"/>
          </a:xfrm>
        </p:grpSpPr>
        <p:sp>
          <p:nvSpPr>
            <p:cNvPr id="12307" name="Arc 84"/>
            <p:cNvSpPr/>
            <p:nvPr/>
          </p:nvSpPr>
          <p:spPr bwMode="auto">
            <a:xfrm rot="14657283" flipV="1">
              <a:off x="4054" y="507"/>
              <a:ext cx="387" cy="768"/>
            </a:xfrm>
            <a:custGeom>
              <a:avLst/>
              <a:gdLst>
                <a:gd name="T0" fmla="*/ 0 w 20374"/>
                <a:gd name="T1" fmla="*/ 0 h 21600"/>
                <a:gd name="T2" fmla="*/ 0 w 20374"/>
                <a:gd name="T3" fmla="*/ 1 h 21600"/>
                <a:gd name="T4" fmla="*/ 0 w 20374"/>
                <a:gd name="T5" fmla="*/ 1 h 21600"/>
                <a:gd name="T6" fmla="*/ 0 60000 65536"/>
                <a:gd name="T7" fmla="*/ 0 60000 65536"/>
                <a:gd name="T8" fmla="*/ 0 60000 65536"/>
                <a:gd name="T9" fmla="*/ 0 w 20374"/>
                <a:gd name="T10" fmla="*/ 0 h 21600"/>
                <a:gd name="T11" fmla="*/ 20374 w 20374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374" h="21600" fill="none" extrusionOk="0">
                  <a:moveTo>
                    <a:pt x="-1" y="0"/>
                  </a:moveTo>
                  <a:cubicBezTo>
                    <a:pt x="9163" y="0"/>
                    <a:pt x="17330" y="5782"/>
                    <a:pt x="20373" y="14426"/>
                  </a:cubicBezTo>
                </a:path>
                <a:path w="20374" h="21600" stroke="0" extrusionOk="0">
                  <a:moveTo>
                    <a:pt x="-1" y="0"/>
                  </a:moveTo>
                  <a:cubicBezTo>
                    <a:pt x="9163" y="0"/>
                    <a:pt x="17330" y="5782"/>
                    <a:pt x="20373" y="14426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8100">
              <a:solidFill>
                <a:srgbClr val="FF9966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08" name="Line 85"/>
            <p:cNvSpPr>
              <a:spLocks noChangeShapeType="1"/>
            </p:cNvSpPr>
            <p:nvPr/>
          </p:nvSpPr>
          <p:spPr bwMode="auto">
            <a:xfrm rot="5066438">
              <a:off x="4610" y="970"/>
              <a:ext cx="154" cy="1"/>
            </a:xfrm>
            <a:prstGeom prst="line">
              <a:avLst/>
            </a:prstGeom>
            <a:noFill/>
            <a:ln w="38100">
              <a:solidFill>
                <a:srgbClr val="FF9966"/>
              </a:solidFill>
              <a:round/>
              <a:tailEnd type="stealth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09" name="Text Box 86"/>
            <p:cNvSpPr txBox="1">
              <a:spLocks noChangeArrowheads="1"/>
            </p:cNvSpPr>
            <p:nvPr/>
          </p:nvSpPr>
          <p:spPr bwMode="auto">
            <a:xfrm>
              <a:off x="4377" y="840"/>
              <a:ext cx="384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accent1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3600" b="1" baseline="-25000">
                  <a:solidFill>
                    <a:schemeClr val="accent1"/>
                  </a:solidFill>
                  <a:ea typeface="宋体" panose="02010600030101010101" pitchFamily="2" charset="-122"/>
                </a:rPr>
                <a:t>2</a:t>
              </a:r>
              <a:endParaRPr lang="en-US" altLang="zh-CN" sz="3600">
                <a:solidFill>
                  <a:schemeClr val="accent1"/>
                </a:solidFill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59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59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75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3" dur="500"/>
                                        <p:tgtEl>
                                          <p:spTgt spid="1275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275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75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8" dur="500"/>
                                        <p:tgtEl>
                                          <p:spTgt spid="1275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75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275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275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275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5906" grpId="0" autoUpdateAnimBg="0"/>
      <p:bldP spid="1275937" grpId="0" autoUpdateAnimBg="0"/>
      <p:bldP spid="1275938" grpId="0" autoUpdateAnimBg="0"/>
      <p:bldP spid="1275939" grpId="0" autoUpdateAnimBg="0"/>
      <p:bldP spid="1275940" grpId="0" autoUpdateAnimBg="0"/>
      <p:bldP spid="1275941" grpId="0" autoUpdateAnimBg="0"/>
      <p:bldP spid="1275942" grpId="0" autoUpdateAnimBg="0"/>
      <p:bldP spid="1275943" grpId="0" autoUpdateAnimBg="0"/>
      <p:bldP spid="1275944" grpId="0" autoUpdateAnimBg="0"/>
      <p:bldP spid="1275945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930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" y="114300"/>
            <a:ext cx="3086100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1</a:t>
            </a:r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：</a:t>
            </a:r>
          </a:p>
        </p:txBody>
      </p:sp>
      <p:sp>
        <p:nvSpPr>
          <p:cNvPr id="1276932" name="Text Box 4"/>
          <p:cNvSpPr txBox="1">
            <a:spLocks noChangeArrowheads="1"/>
          </p:cNvSpPr>
          <p:nvPr/>
        </p:nvSpPr>
        <p:spPr bwMode="auto">
          <a:xfrm>
            <a:off x="1504950" y="209550"/>
            <a:ext cx="2286000" cy="1554163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用网孔法求三个电阻上的电流。</a:t>
            </a:r>
          </a:p>
        </p:txBody>
      </p:sp>
      <p:sp>
        <p:nvSpPr>
          <p:cNvPr id="1276933" name="Text Box 5"/>
          <p:cNvSpPr txBox="1">
            <a:spLocks noChangeArrowheads="1"/>
          </p:cNvSpPr>
          <p:nvPr/>
        </p:nvSpPr>
        <p:spPr bwMode="auto">
          <a:xfrm>
            <a:off x="0" y="2286000"/>
            <a:ext cx="12192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rgbClr val="FFFF00"/>
                </a:solidFill>
              </a:rPr>
              <a:t>解：</a:t>
            </a:r>
          </a:p>
        </p:txBody>
      </p:sp>
      <p:sp>
        <p:nvSpPr>
          <p:cNvPr id="1276934" name="Text Box 6"/>
          <p:cNvSpPr txBox="1">
            <a:spLocks noChangeArrowheads="1"/>
          </p:cNvSpPr>
          <p:nvPr/>
        </p:nvSpPr>
        <p:spPr bwMode="auto">
          <a:xfrm>
            <a:off x="990600" y="2209800"/>
            <a:ext cx="38862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(5+20)I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20I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=20</a:t>
            </a:r>
          </a:p>
        </p:txBody>
      </p:sp>
      <p:sp>
        <p:nvSpPr>
          <p:cNvPr id="1276935" name="Text Box 7"/>
          <p:cNvSpPr txBox="1">
            <a:spLocks noChangeArrowheads="1"/>
          </p:cNvSpPr>
          <p:nvPr/>
        </p:nvSpPr>
        <p:spPr bwMode="auto">
          <a:xfrm>
            <a:off x="990600" y="2895600"/>
            <a:ext cx="4003675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20I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+(10+20)I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10</a:t>
            </a:r>
          </a:p>
        </p:txBody>
      </p:sp>
      <p:sp>
        <p:nvSpPr>
          <p:cNvPr id="1276936" name="AutoShape 8"/>
          <p:cNvSpPr/>
          <p:nvPr/>
        </p:nvSpPr>
        <p:spPr bwMode="auto">
          <a:xfrm>
            <a:off x="838200" y="2514600"/>
            <a:ext cx="152400" cy="685800"/>
          </a:xfrm>
          <a:prstGeom prst="leftBrace">
            <a:avLst>
              <a:gd name="adj1" fmla="val 37500"/>
              <a:gd name="adj2" fmla="val 50000"/>
            </a:avLst>
          </a:prstGeom>
          <a:noFill/>
          <a:ln w="381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" name="Group 9"/>
          <p:cNvGrpSpPr/>
          <p:nvPr/>
        </p:nvGrpSpPr>
        <p:grpSpPr bwMode="auto">
          <a:xfrm>
            <a:off x="838200" y="3657600"/>
            <a:ext cx="4648200" cy="2133600"/>
            <a:chOff x="528" y="2256"/>
            <a:chExt cx="2928" cy="1344"/>
          </a:xfrm>
        </p:grpSpPr>
        <p:sp>
          <p:nvSpPr>
            <p:cNvPr id="2103" name="Text Box 10"/>
            <p:cNvSpPr txBox="1">
              <a:spLocks noChangeArrowheads="1"/>
            </p:cNvSpPr>
            <p:nvPr/>
          </p:nvSpPr>
          <p:spPr bwMode="auto">
            <a:xfrm>
              <a:off x="528" y="2736"/>
              <a:ext cx="52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I</a:t>
              </a:r>
              <a:r>
                <a:rPr lang="en-US" altLang="zh-CN" sz="3200" baseline="-25000">
                  <a:ea typeface="楷体_GB2312" panose="02010609030101010101" pitchFamily="49" charset="-122"/>
                </a:rPr>
                <a:t>1</a:t>
              </a:r>
              <a:r>
                <a:rPr lang="en-US" altLang="zh-CN" sz="3200" b="1" baseline="-25000">
                  <a:ea typeface="楷体_GB2312" panose="02010609030101010101" pitchFamily="49" charset="-122"/>
                </a:rPr>
                <a:t> </a:t>
              </a:r>
              <a:r>
                <a:rPr lang="en-US" altLang="zh-CN" sz="3200" b="1">
                  <a:ea typeface="楷体_GB2312" panose="02010609030101010101" pitchFamily="49" charset="-122"/>
                </a:rPr>
                <a:t>=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2104" name="Text Box 11"/>
            <p:cNvSpPr txBox="1">
              <a:spLocks noChangeArrowheads="1"/>
            </p:cNvSpPr>
            <p:nvPr/>
          </p:nvSpPr>
          <p:spPr bwMode="auto">
            <a:xfrm>
              <a:off x="1104" y="2256"/>
              <a:ext cx="1152" cy="642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lnSpc>
                  <a:spcPct val="70000"/>
                </a:lnSpc>
              </a:pPr>
              <a:r>
                <a:rPr lang="en-US" altLang="zh-CN" sz="3200">
                  <a:ea typeface="楷体_GB2312" panose="02010609030101010101" pitchFamily="49" charset="-122"/>
                </a:rPr>
                <a:t>20  </a:t>
              </a: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sz="3200">
                  <a:ea typeface="楷体_GB2312" panose="02010609030101010101" pitchFamily="49" charset="-122"/>
                </a:rPr>
                <a:t>20</a:t>
              </a:r>
            </a:p>
            <a:p>
              <a:pPr>
                <a:lnSpc>
                  <a:spcPct val="70000"/>
                </a:lnSpc>
              </a:pP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sz="3200">
                  <a:ea typeface="楷体_GB2312" panose="02010609030101010101" pitchFamily="49" charset="-122"/>
                </a:rPr>
                <a:t>10   30</a:t>
              </a:r>
            </a:p>
          </p:txBody>
        </p:sp>
        <p:sp>
          <p:nvSpPr>
            <p:cNvPr id="2105" name="Text Box 12"/>
            <p:cNvSpPr txBox="1">
              <a:spLocks noChangeArrowheads="1"/>
            </p:cNvSpPr>
            <p:nvPr/>
          </p:nvSpPr>
          <p:spPr bwMode="auto">
            <a:xfrm>
              <a:off x="1104" y="2958"/>
              <a:ext cx="1248" cy="642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lnSpc>
                  <a:spcPct val="70000"/>
                </a:lnSpc>
              </a:pPr>
              <a:r>
                <a:rPr lang="en-US" altLang="zh-CN" sz="3200">
                  <a:ea typeface="楷体_GB2312" panose="02010609030101010101" pitchFamily="49" charset="-122"/>
                </a:rPr>
                <a:t>25  </a:t>
              </a: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sz="3200">
                  <a:ea typeface="楷体_GB2312" panose="02010609030101010101" pitchFamily="49" charset="-122"/>
                </a:rPr>
                <a:t>20</a:t>
              </a:r>
            </a:p>
            <a:p>
              <a:pPr>
                <a:lnSpc>
                  <a:spcPct val="70000"/>
                </a:lnSpc>
              </a:pP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sz="3200">
                  <a:ea typeface="楷体_GB2312" panose="02010609030101010101" pitchFamily="49" charset="-122"/>
                </a:rPr>
                <a:t>20   30</a:t>
              </a:r>
            </a:p>
          </p:txBody>
        </p:sp>
        <p:sp>
          <p:nvSpPr>
            <p:cNvPr id="2106" name="Line 13"/>
            <p:cNvSpPr>
              <a:spLocks noChangeShapeType="1"/>
            </p:cNvSpPr>
            <p:nvPr/>
          </p:nvSpPr>
          <p:spPr bwMode="auto">
            <a:xfrm>
              <a:off x="1008" y="2928"/>
              <a:ext cx="105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07" name="Line 14"/>
            <p:cNvSpPr>
              <a:spLocks noChangeShapeType="1"/>
            </p:cNvSpPr>
            <p:nvPr/>
          </p:nvSpPr>
          <p:spPr bwMode="auto">
            <a:xfrm>
              <a:off x="1056" y="2256"/>
              <a:ext cx="0" cy="62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08" name="Line 15"/>
            <p:cNvSpPr>
              <a:spLocks noChangeShapeType="1"/>
            </p:cNvSpPr>
            <p:nvPr/>
          </p:nvSpPr>
          <p:spPr bwMode="auto">
            <a:xfrm>
              <a:off x="2064" y="2976"/>
              <a:ext cx="0" cy="62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09" name="Line 16"/>
            <p:cNvSpPr>
              <a:spLocks noChangeShapeType="1"/>
            </p:cNvSpPr>
            <p:nvPr/>
          </p:nvSpPr>
          <p:spPr bwMode="auto">
            <a:xfrm>
              <a:off x="1056" y="2976"/>
              <a:ext cx="0" cy="62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10" name="Line 17"/>
            <p:cNvSpPr>
              <a:spLocks noChangeShapeType="1"/>
            </p:cNvSpPr>
            <p:nvPr/>
          </p:nvSpPr>
          <p:spPr bwMode="auto">
            <a:xfrm>
              <a:off x="2064" y="2256"/>
              <a:ext cx="0" cy="62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11" name="Text Box 18"/>
            <p:cNvSpPr txBox="1">
              <a:spLocks noChangeArrowheads="1"/>
            </p:cNvSpPr>
            <p:nvPr/>
          </p:nvSpPr>
          <p:spPr bwMode="auto">
            <a:xfrm>
              <a:off x="2160" y="2736"/>
              <a:ext cx="129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=</a:t>
              </a:r>
              <a:r>
                <a:rPr lang="en-US" altLang="zh-CN" sz="3200">
                  <a:ea typeface="楷体_GB2312" panose="02010609030101010101" pitchFamily="49" charset="-122"/>
                </a:rPr>
                <a:t>1.143A</a:t>
              </a:r>
            </a:p>
          </p:txBody>
        </p:sp>
      </p:grpSp>
      <p:sp>
        <p:nvSpPr>
          <p:cNvPr id="1276947" name="Text Box 19"/>
          <p:cNvSpPr txBox="1">
            <a:spLocks noChangeArrowheads="1"/>
          </p:cNvSpPr>
          <p:nvPr/>
        </p:nvSpPr>
        <p:spPr bwMode="auto">
          <a:xfrm>
            <a:off x="533400" y="5943600"/>
            <a:ext cx="3657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同理： 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= 0.429A</a:t>
            </a:r>
          </a:p>
        </p:txBody>
      </p:sp>
      <p:sp>
        <p:nvSpPr>
          <p:cNvPr id="1276948" name="Line 20"/>
          <p:cNvSpPr>
            <a:spLocks noChangeShapeType="1"/>
          </p:cNvSpPr>
          <p:nvPr/>
        </p:nvSpPr>
        <p:spPr bwMode="auto">
          <a:xfrm>
            <a:off x="5334000" y="3124200"/>
            <a:ext cx="0" cy="32766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76949" name="Text Box 21"/>
          <p:cNvSpPr txBox="1">
            <a:spLocks noChangeArrowheads="1"/>
          </p:cNvSpPr>
          <p:nvPr/>
        </p:nvSpPr>
        <p:spPr bwMode="auto">
          <a:xfrm>
            <a:off x="5562600" y="3733800"/>
            <a:ext cx="3581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I′= I</a:t>
            </a:r>
            <a:r>
              <a:rPr lang="en-US" altLang="zh-CN" sz="3200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=1.143A</a:t>
            </a:r>
          </a:p>
        </p:txBody>
      </p:sp>
      <p:sp>
        <p:nvSpPr>
          <p:cNvPr id="1276950" name="Text Box 22"/>
          <p:cNvSpPr txBox="1">
            <a:spLocks noChangeArrowheads="1"/>
          </p:cNvSpPr>
          <p:nvPr/>
        </p:nvSpPr>
        <p:spPr bwMode="auto">
          <a:xfrm>
            <a:off x="5562600" y="4495800"/>
            <a:ext cx="4038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I″= I</a:t>
            </a:r>
            <a:r>
              <a:rPr lang="en-US" altLang="zh-CN" sz="3200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= 0.429A</a:t>
            </a:r>
          </a:p>
        </p:txBody>
      </p:sp>
      <p:sp>
        <p:nvSpPr>
          <p:cNvPr id="1276951" name="Text Box 23"/>
          <p:cNvSpPr txBox="1">
            <a:spLocks noChangeArrowheads="1"/>
          </p:cNvSpPr>
          <p:nvPr/>
        </p:nvSpPr>
        <p:spPr bwMode="auto">
          <a:xfrm>
            <a:off x="5562600" y="5181600"/>
            <a:ext cx="3962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I"'= I</a:t>
            </a:r>
            <a:r>
              <a:rPr lang="en-US" altLang="zh-CN" sz="3200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 I</a:t>
            </a:r>
            <a:r>
              <a:rPr lang="en-US" altLang="zh-CN" sz="3200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= 0.714A</a:t>
            </a:r>
          </a:p>
        </p:txBody>
      </p:sp>
      <p:sp>
        <p:nvSpPr>
          <p:cNvPr id="1276952" name="Text Box 24"/>
          <p:cNvSpPr txBox="1">
            <a:spLocks noChangeArrowheads="1"/>
          </p:cNvSpPr>
          <p:nvPr/>
        </p:nvSpPr>
        <p:spPr bwMode="auto">
          <a:xfrm>
            <a:off x="5486400" y="3124200"/>
            <a:ext cx="1828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所以：</a:t>
            </a:r>
          </a:p>
        </p:txBody>
      </p:sp>
      <p:grpSp>
        <p:nvGrpSpPr>
          <p:cNvPr id="3" name="Group 69"/>
          <p:cNvGrpSpPr/>
          <p:nvPr/>
        </p:nvGrpSpPr>
        <p:grpSpPr bwMode="auto">
          <a:xfrm>
            <a:off x="5329238" y="1143000"/>
            <a:ext cx="971550" cy="1100138"/>
            <a:chOff x="3357" y="720"/>
            <a:chExt cx="612" cy="693"/>
          </a:xfrm>
        </p:grpSpPr>
        <p:sp>
          <p:nvSpPr>
            <p:cNvPr id="2100" name="Arc 26"/>
            <p:cNvSpPr/>
            <p:nvPr/>
          </p:nvSpPr>
          <p:spPr bwMode="auto">
            <a:xfrm rot="14657283" flipV="1">
              <a:off x="3338" y="739"/>
              <a:ext cx="649" cy="612"/>
            </a:xfrm>
            <a:custGeom>
              <a:avLst/>
              <a:gdLst>
                <a:gd name="T0" fmla="*/ 0 w 39726"/>
                <a:gd name="T1" fmla="*/ 0 h 21600"/>
                <a:gd name="T2" fmla="*/ 0 w 39726"/>
                <a:gd name="T3" fmla="*/ 0 h 21600"/>
                <a:gd name="T4" fmla="*/ 0 w 39726"/>
                <a:gd name="T5" fmla="*/ 0 h 21600"/>
                <a:gd name="T6" fmla="*/ 0 60000 65536"/>
                <a:gd name="T7" fmla="*/ 0 60000 65536"/>
                <a:gd name="T8" fmla="*/ 0 60000 65536"/>
                <a:gd name="T9" fmla="*/ 0 w 39726"/>
                <a:gd name="T10" fmla="*/ 0 h 21600"/>
                <a:gd name="T11" fmla="*/ 39726 w 3972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9726" h="21600" fill="none" extrusionOk="0">
                  <a:moveTo>
                    <a:pt x="0" y="9852"/>
                  </a:moveTo>
                  <a:cubicBezTo>
                    <a:pt x="3982" y="3708"/>
                    <a:pt x="10804" y="-1"/>
                    <a:pt x="18126" y="0"/>
                  </a:cubicBezTo>
                  <a:cubicBezTo>
                    <a:pt x="30055" y="0"/>
                    <a:pt x="39726" y="9670"/>
                    <a:pt x="39726" y="21600"/>
                  </a:cubicBezTo>
                </a:path>
                <a:path w="39726" h="21600" stroke="0" extrusionOk="0">
                  <a:moveTo>
                    <a:pt x="0" y="9852"/>
                  </a:moveTo>
                  <a:cubicBezTo>
                    <a:pt x="3982" y="3708"/>
                    <a:pt x="10804" y="-1"/>
                    <a:pt x="18126" y="0"/>
                  </a:cubicBezTo>
                  <a:cubicBezTo>
                    <a:pt x="30055" y="0"/>
                    <a:pt x="39726" y="9670"/>
                    <a:pt x="39726" y="21600"/>
                  </a:cubicBezTo>
                  <a:lnTo>
                    <a:pt x="18126" y="21600"/>
                  </a:lnTo>
                  <a:close/>
                </a:path>
              </a:pathLst>
            </a:custGeom>
            <a:noFill/>
            <a:ln w="38100">
              <a:solidFill>
                <a:srgbClr val="FF9966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01" name="Line 27"/>
            <p:cNvSpPr>
              <a:spLocks noChangeShapeType="1"/>
            </p:cNvSpPr>
            <p:nvPr/>
          </p:nvSpPr>
          <p:spPr bwMode="auto">
            <a:xfrm rot="7200000">
              <a:off x="3742" y="1332"/>
              <a:ext cx="129" cy="34"/>
            </a:xfrm>
            <a:prstGeom prst="line">
              <a:avLst/>
            </a:prstGeom>
            <a:noFill/>
            <a:ln w="38100">
              <a:solidFill>
                <a:srgbClr val="FF9966"/>
              </a:solidFill>
              <a:round/>
              <a:tailEnd type="stealth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02" name="Text Box 28"/>
            <p:cNvSpPr txBox="1">
              <a:spLocks noChangeArrowheads="1"/>
            </p:cNvSpPr>
            <p:nvPr/>
          </p:nvSpPr>
          <p:spPr bwMode="auto">
            <a:xfrm>
              <a:off x="3483" y="950"/>
              <a:ext cx="432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rgbClr val="FF0000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3600" baseline="-25000">
                  <a:solidFill>
                    <a:srgbClr val="FF0000"/>
                  </a:solidFill>
                  <a:ea typeface="宋体" panose="02010600030101010101" pitchFamily="2" charset="-122"/>
                </a:rPr>
                <a:t>1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</p:grpSp>
      <p:grpSp>
        <p:nvGrpSpPr>
          <p:cNvPr id="4" name="Group 29"/>
          <p:cNvGrpSpPr/>
          <p:nvPr/>
        </p:nvGrpSpPr>
        <p:grpSpPr bwMode="auto">
          <a:xfrm>
            <a:off x="3824288" y="0"/>
            <a:ext cx="5548312" cy="2819400"/>
            <a:chOff x="2268" y="0"/>
            <a:chExt cx="3495" cy="1776"/>
          </a:xfrm>
        </p:grpSpPr>
        <p:sp>
          <p:nvSpPr>
            <p:cNvPr id="2072" name="Rectangle 30"/>
            <p:cNvSpPr>
              <a:spLocks noChangeArrowheads="1"/>
            </p:cNvSpPr>
            <p:nvPr/>
          </p:nvSpPr>
          <p:spPr bwMode="auto">
            <a:xfrm>
              <a:off x="3341" y="288"/>
              <a:ext cx="358" cy="15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73" name="Rectangle 31"/>
            <p:cNvSpPr>
              <a:spLocks noChangeArrowheads="1"/>
            </p:cNvSpPr>
            <p:nvPr/>
          </p:nvSpPr>
          <p:spPr bwMode="auto">
            <a:xfrm rot="5400000">
              <a:off x="3814" y="1046"/>
              <a:ext cx="340" cy="168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74" name="Rectangle 32"/>
            <p:cNvSpPr>
              <a:spLocks noChangeArrowheads="1"/>
            </p:cNvSpPr>
            <p:nvPr/>
          </p:nvSpPr>
          <p:spPr bwMode="auto">
            <a:xfrm>
              <a:off x="4262" y="288"/>
              <a:ext cx="359" cy="15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75" name="Line 33"/>
            <p:cNvSpPr>
              <a:spLocks noChangeShapeType="1"/>
            </p:cNvSpPr>
            <p:nvPr/>
          </p:nvSpPr>
          <p:spPr bwMode="auto">
            <a:xfrm>
              <a:off x="3699" y="374"/>
              <a:ext cx="56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76" name="Line 34"/>
            <p:cNvSpPr>
              <a:spLocks noChangeShapeType="1"/>
            </p:cNvSpPr>
            <p:nvPr/>
          </p:nvSpPr>
          <p:spPr bwMode="auto">
            <a:xfrm flipH="1" flipV="1">
              <a:off x="3996" y="336"/>
              <a:ext cx="0" cy="63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77" name="Line 35"/>
            <p:cNvSpPr>
              <a:spLocks noChangeShapeType="1"/>
            </p:cNvSpPr>
            <p:nvPr/>
          </p:nvSpPr>
          <p:spPr bwMode="auto">
            <a:xfrm flipH="1">
              <a:off x="3996" y="1296"/>
              <a:ext cx="0" cy="46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78" name="Line 36"/>
            <p:cNvSpPr>
              <a:spLocks noChangeShapeType="1"/>
            </p:cNvSpPr>
            <p:nvPr/>
          </p:nvSpPr>
          <p:spPr bwMode="auto">
            <a:xfrm>
              <a:off x="4621" y="374"/>
              <a:ext cx="40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79" name="Line 37"/>
            <p:cNvSpPr>
              <a:spLocks noChangeShapeType="1"/>
            </p:cNvSpPr>
            <p:nvPr/>
          </p:nvSpPr>
          <p:spPr bwMode="auto">
            <a:xfrm>
              <a:off x="2931" y="374"/>
              <a:ext cx="41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80" name="Oval 38"/>
            <p:cNvSpPr>
              <a:spLocks noChangeArrowheads="1"/>
            </p:cNvSpPr>
            <p:nvPr/>
          </p:nvSpPr>
          <p:spPr bwMode="auto">
            <a:xfrm>
              <a:off x="3955" y="1672"/>
              <a:ext cx="83" cy="104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81" name="Oval 39"/>
            <p:cNvSpPr>
              <a:spLocks noChangeArrowheads="1"/>
            </p:cNvSpPr>
            <p:nvPr/>
          </p:nvSpPr>
          <p:spPr bwMode="auto">
            <a:xfrm>
              <a:off x="3948" y="336"/>
              <a:ext cx="83" cy="98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82" name="Text Box 40"/>
            <p:cNvSpPr txBox="1">
              <a:spLocks noChangeArrowheads="1"/>
            </p:cNvSpPr>
            <p:nvPr/>
          </p:nvSpPr>
          <p:spPr bwMode="auto">
            <a:xfrm>
              <a:off x="4092" y="960"/>
              <a:ext cx="46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20</a:t>
              </a:r>
            </a:p>
          </p:txBody>
        </p:sp>
        <p:sp>
          <p:nvSpPr>
            <p:cNvPr id="2083" name="Text Box 41"/>
            <p:cNvSpPr txBox="1">
              <a:spLocks noChangeArrowheads="1"/>
            </p:cNvSpPr>
            <p:nvPr/>
          </p:nvSpPr>
          <p:spPr bwMode="auto">
            <a:xfrm>
              <a:off x="4293" y="432"/>
              <a:ext cx="46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2084" name="Text Box 42"/>
            <p:cNvSpPr txBox="1">
              <a:spLocks noChangeArrowheads="1"/>
            </p:cNvSpPr>
            <p:nvPr/>
          </p:nvSpPr>
          <p:spPr bwMode="auto">
            <a:xfrm>
              <a:off x="3342" y="440"/>
              <a:ext cx="460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5</a:t>
              </a:r>
            </a:p>
          </p:txBody>
        </p:sp>
        <p:sp>
          <p:nvSpPr>
            <p:cNvPr id="2085" name="Line 43"/>
            <p:cNvSpPr>
              <a:spLocks noChangeShapeType="1"/>
            </p:cNvSpPr>
            <p:nvPr/>
          </p:nvSpPr>
          <p:spPr bwMode="auto">
            <a:xfrm>
              <a:off x="2929" y="1732"/>
              <a:ext cx="209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86" name="Text Box 44"/>
            <p:cNvSpPr txBox="1">
              <a:spLocks noChangeArrowheads="1"/>
            </p:cNvSpPr>
            <p:nvPr/>
          </p:nvSpPr>
          <p:spPr bwMode="auto">
            <a:xfrm>
              <a:off x="2268" y="864"/>
              <a:ext cx="871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</a:t>
              </a:r>
              <a:r>
                <a:rPr lang="en-US" altLang="zh-CN" sz="2800">
                  <a:ea typeface="宋体" panose="02010600030101010101" pitchFamily="2" charset="-122"/>
                </a:rPr>
                <a:t>20V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2087" name="Text Box 45"/>
            <p:cNvSpPr txBox="1">
              <a:spLocks noChangeArrowheads="1"/>
            </p:cNvSpPr>
            <p:nvPr/>
          </p:nvSpPr>
          <p:spPr bwMode="auto">
            <a:xfrm>
              <a:off x="5149" y="828"/>
              <a:ext cx="614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10V</a:t>
              </a:r>
            </a:p>
          </p:txBody>
        </p:sp>
        <p:sp>
          <p:nvSpPr>
            <p:cNvPr id="2088" name="Oval 46"/>
            <p:cNvSpPr>
              <a:spLocks noChangeArrowheads="1"/>
            </p:cNvSpPr>
            <p:nvPr/>
          </p:nvSpPr>
          <p:spPr bwMode="auto">
            <a:xfrm>
              <a:off x="4880" y="894"/>
              <a:ext cx="268" cy="30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89" name="Oval 47"/>
            <p:cNvSpPr>
              <a:spLocks noChangeArrowheads="1"/>
            </p:cNvSpPr>
            <p:nvPr/>
          </p:nvSpPr>
          <p:spPr bwMode="auto">
            <a:xfrm>
              <a:off x="2814" y="894"/>
              <a:ext cx="268" cy="30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90" name="Line 48"/>
            <p:cNvSpPr>
              <a:spLocks noChangeShapeType="1"/>
            </p:cNvSpPr>
            <p:nvPr/>
          </p:nvSpPr>
          <p:spPr bwMode="auto">
            <a:xfrm>
              <a:off x="2929" y="364"/>
              <a:ext cx="0" cy="136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91" name="Line 49"/>
            <p:cNvSpPr>
              <a:spLocks noChangeShapeType="1"/>
            </p:cNvSpPr>
            <p:nvPr/>
          </p:nvSpPr>
          <p:spPr bwMode="auto">
            <a:xfrm>
              <a:off x="5033" y="364"/>
              <a:ext cx="0" cy="136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92" name="Text Box 50"/>
            <p:cNvSpPr txBox="1">
              <a:spLocks noChangeArrowheads="1"/>
            </p:cNvSpPr>
            <p:nvPr/>
          </p:nvSpPr>
          <p:spPr bwMode="auto">
            <a:xfrm>
              <a:off x="5033" y="585"/>
              <a:ext cx="307" cy="92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2093" name="Text Box 51"/>
            <p:cNvSpPr txBox="1">
              <a:spLocks noChangeArrowheads="1"/>
            </p:cNvSpPr>
            <p:nvPr/>
          </p:nvSpPr>
          <p:spPr bwMode="auto">
            <a:xfrm>
              <a:off x="2699" y="585"/>
              <a:ext cx="306" cy="92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ea typeface="宋体" panose="02010600030101010101" pitchFamily="2" charset="-122"/>
                </a:rPr>
                <a:t>-</a:t>
              </a:r>
            </a:p>
          </p:txBody>
        </p:sp>
        <p:graphicFrame>
          <p:nvGraphicFramePr>
            <p:cNvPr id="2050" name="Object 52"/>
            <p:cNvGraphicFramePr>
              <a:graphicFrameLocks noChangeAspect="1"/>
            </p:cNvGraphicFramePr>
            <p:nvPr/>
          </p:nvGraphicFramePr>
          <p:xfrm>
            <a:off x="4371" y="1008"/>
            <a:ext cx="263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8" name="Equation" r:id="rId4" imgW="4267200" imgH="3962400" progId="Equation.DSMT4">
                    <p:embed/>
                  </p:oleObj>
                </mc:Choice>
                <mc:Fallback>
                  <p:oleObj name="Equation" r:id="rId4" imgW="4267200" imgH="3962400" progId="Equation.DSMT4">
                    <p:embed/>
                    <p:pic>
                      <p:nvPicPr>
                        <p:cNvPr id="0" name="Object 52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4371" y="1008"/>
                          <a:ext cx="263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1" name="Object 53"/>
            <p:cNvGraphicFramePr>
              <a:graphicFrameLocks noChangeAspect="1"/>
            </p:cNvGraphicFramePr>
            <p:nvPr/>
          </p:nvGraphicFramePr>
          <p:xfrm>
            <a:off x="4563" y="480"/>
            <a:ext cx="262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9" name="Equation" r:id="rId6" imgW="4267200" imgH="3962400" progId="Equation.DSMT4">
                    <p:embed/>
                  </p:oleObj>
                </mc:Choice>
                <mc:Fallback>
                  <p:oleObj name="Equation" r:id="rId6" imgW="4267200" imgH="3962400" progId="Equation.DSMT4">
                    <p:embed/>
                    <p:pic>
                      <p:nvPicPr>
                        <p:cNvPr id="0" name="Object 53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4563" y="480"/>
                          <a:ext cx="262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2" name="Object 54"/>
            <p:cNvGraphicFramePr>
              <a:graphicFrameLocks noChangeAspect="1"/>
            </p:cNvGraphicFramePr>
            <p:nvPr/>
          </p:nvGraphicFramePr>
          <p:xfrm>
            <a:off x="3507" y="480"/>
            <a:ext cx="263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0" name="Equation" r:id="rId8" imgW="4267200" imgH="3962400" progId="Equation.DSMT4">
                    <p:embed/>
                  </p:oleObj>
                </mc:Choice>
                <mc:Fallback>
                  <p:oleObj name="Equation" r:id="rId8" imgW="4267200" imgH="3962400" progId="Equation.DSMT4">
                    <p:embed/>
                    <p:pic>
                      <p:nvPicPr>
                        <p:cNvPr id="0" name="Object 5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3507" y="480"/>
                          <a:ext cx="263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094" name="Line 55"/>
            <p:cNvSpPr>
              <a:spLocks noChangeShapeType="1"/>
            </p:cNvSpPr>
            <p:nvPr/>
          </p:nvSpPr>
          <p:spPr bwMode="auto">
            <a:xfrm rot="5377999">
              <a:off x="3925" y="647"/>
              <a:ext cx="144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95" name="Line 56"/>
            <p:cNvSpPr>
              <a:spLocks noChangeShapeType="1"/>
            </p:cNvSpPr>
            <p:nvPr/>
          </p:nvSpPr>
          <p:spPr bwMode="auto">
            <a:xfrm>
              <a:off x="4764" y="384"/>
              <a:ext cx="14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96" name="Line 57"/>
            <p:cNvSpPr>
              <a:spLocks noChangeShapeType="1"/>
            </p:cNvSpPr>
            <p:nvPr/>
          </p:nvSpPr>
          <p:spPr bwMode="auto">
            <a:xfrm>
              <a:off x="3036" y="384"/>
              <a:ext cx="14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97" name="Text Box 58"/>
            <p:cNvSpPr txBox="1">
              <a:spLocks noChangeArrowheads="1"/>
            </p:cNvSpPr>
            <p:nvPr/>
          </p:nvSpPr>
          <p:spPr bwMode="auto">
            <a:xfrm>
              <a:off x="3987" y="432"/>
              <a:ext cx="52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I"'</a:t>
              </a:r>
              <a:endPara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2098" name="Text Box 59"/>
            <p:cNvSpPr txBox="1">
              <a:spLocks noChangeArrowheads="1"/>
            </p:cNvSpPr>
            <p:nvPr/>
          </p:nvSpPr>
          <p:spPr bwMode="auto">
            <a:xfrm>
              <a:off x="3036" y="0"/>
              <a:ext cx="672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I′</a:t>
              </a:r>
            </a:p>
          </p:txBody>
        </p:sp>
        <p:sp>
          <p:nvSpPr>
            <p:cNvPr id="2099" name="Text Box 60"/>
            <p:cNvSpPr txBox="1">
              <a:spLocks noChangeArrowheads="1"/>
            </p:cNvSpPr>
            <p:nvPr/>
          </p:nvSpPr>
          <p:spPr bwMode="auto">
            <a:xfrm>
              <a:off x="4620" y="0"/>
              <a:ext cx="624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I″</a:t>
              </a:r>
            </a:p>
          </p:txBody>
        </p:sp>
      </p:grpSp>
      <p:grpSp>
        <p:nvGrpSpPr>
          <p:cNvPr id="5" name="Group 70"/>
          <p:cNvGrpSpPr/>
          <p:nvPr/>
        </p:nvGrpSpPr>
        <p:grpSpPr bwMode="auto">
          <a:xfrm>
            <a:off x="6853238" y="1066800"/>
            <a:ext cx="1017587" cy="1492250"/>
            <a:chOff x="4317" y="672"/>
            <a:chExt cx="641" cy="940"/>
          </a:xfrm>
        </p:grpSpPr>
        <p:sp>
          <p:nvSpPr>
            <p:cNvPr id="2069" name="Arc 62"/>
            <p:cNvSpPr/>
            <p:nvPr/>
          </p:nvSpPr>
          <p:spPr bwMode="auto">
            <a:xfrm rot="14657283" flipV="1">
              <a:off x="4298" y="691"/>
              <a:ext cx="649" cy="612"/>
            </a:xfrm>
            <a:custGeom>
              <a:avLst/>
              <a:gdLst>
                <a:gd name="T0" fmla="*/ 0 w 39726"/>
                <a:gd name="T1" fmla="*/ 0 h 21600"/>
                <a:gd name="T2" fmla="*/ 0 w 39726"/>
                <a:gd name="T3" fmla="*/ 0 h 21600"/>
                <a:gd name="T4" fmla="*/ 0 w 39726"/>
                <a:gd name="T5" fmla="*/ 0 h 21600"/>
                <a:gd name="T6" fmla="*/ 0 60000 65536"/>
                <a:gd name="T7" fmla="*/ 0 60000 65536"/>
                <a:gd name="T8" fmla="*/ 0 60000 65536"/>
                <a:gd name="T9" fmla="*/ 0 w 39726"/>
                <a:gd name="T10" fmla="*/ 0 h 21600"/>
                <a:gd name="T11" fmla="*/ 39726 w 3972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9726" h="21600" fill="none" extrusionOk="0">
                  <a:moveTo>
                    <a:pt x="0" y="9852"/>
                  </a:moveTo>
                  <a:cubicBezTo>
                    <a:pt x="3982" y="3708"/>
                    <a:pt x="10804" y="-1"/>
                    <a:pt x="18126" y="0"/>
                  </a:cubicBezTo>
                  <a:cubicBezTo>
                    <a:pt x="30055" y="0"/>
                    <a:pt x="39726" y="9670"/>
                    <a:pt x="39726" y="21600"/>
                  </a:cubicBezTo>
                </a:path>
                <a:path w="39726" h="21600" stroke="0" extrusionOk="0">
                  <a:moveTo>
                    <a:pt x="0" y="9852"/>
                  </a:moveTo>
                  <a:cubicBezTo>
                    <a:pt x="3982" y="3708"/>
                    <a:pt x="10804" y="-1"/>
                    <a:pt x="18126" y="0"/>
                  </a:cubicBezTo>
                  <a:cubicBezTo>
                    <a:pt x="30055" y="0"/>
                    <a:pt x="39726" y="9670"/>
                    <a:pt x="39726" y="21600"/>
                  </a:cubicBezTo>
                  <a:lnTo>
                    <a:pt x="18126" y="21600"/>
                  </a:lnTo>
                  <a:close/>
                </a:path>
              </a:pathLst>
            </a:custGeom>
            <a:noFill/>
            <a:ln w="38100">
              <a:solidFill>
                <a:srgbClr val="FF9966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70" name="Line 63"/>
            <p:cNvSpPr>
              <a:spLocks noChangeShapeType="1"/>
            </p:cNvSpPr>
            <p:nvPr/>
          </p:nvSpPr>
          <p:spPr bwMode="auto">
            <a:xfrm rot="7920000">
              <a:off x="4683" y="1304"/>
              <a:ext cx="131" cy="14"/>
            </a:xfrm>
            <a:prstGeom prst="line">
              <a:avLst/>
            </a:prstGeom>
            <a:noFill/>
            <a:ln w="38100">
              <a:solidFill>
                <a:srgbClr val="FF9966"/>
              </a:solidFill>
              <a:round/>
              <a:tailEnd type="stealth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71" name="Text Box 64"/>
            <p:cNvSpPr txBox="1">
              <a:spLocks noChangeArrowheads="1"/>
            </p:cNvSpPr>
            <p:nvPr/>
          </p:nvSpPr>
          <p:spPr bwMode="auto">
            <a:xfrm>
              <a:off x="4526" y="1208"/>
              <a:ext cx="432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rgbClr val="FF0000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3600" baseline="-25000">
                  <a:solidFill>
                    <a:srgbClr val="FF0000"/>
                  </a:solidFill>
                  <a:ea typeface="宋体" panose="02010600030101010101" pitchFamily="2" charset="-122"/>
                </a:rPr>
                <a:t>2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69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69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1276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76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76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500"/>
                                        <p:tgtEl>
                                          <p:spTgt spid="1276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4" dur="500"/>
                                        <p:tgtEl>
                                          <p:spTgt spid="1276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276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9" dur="500"/>
                                        <p:tgtEl>
                                          <p:spTgt spid="1276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276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9" dur="500"/>
                                        <p:tgtEl>
                                          <p:spTgt spid="1276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4" dur="500"/>
                                        <p:tgtEl>
                                          <p:spTgt spid="1276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9" dur="500"/>
                                        <p:tgtEl>
                                          <p:spTgt spid="1276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84" dur="500"/>
                                        <p:tgtEl>
                                          <p:spTgt spid="1276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6930" grpId="0" autoUpdateAnimBg="0"/>
      <p:bldP spid="1276932" grpId="0" autoUpdateAnimBg="0"/>
      <p:bldP spid="1276933" grpId="0" autoUpdateAnimBg="0"/>
      <p:bldP spid="1276934" grpId="0" autoUpdateAnimBg="0"/>
      <p:bldP spid="1276935" grpId="0" autoUpdateAnimBg="0"/>
      <p:bldP spid="1276936" grpId="0" animBg="1"/>
      <p:bldP spid="1276947" grpId="0" autoUpdateAnimBg="0"/>
      <p:bldP spid="1276948" grpId="0" animBg="1"/>
      <p:bldP spid="1276949" grpId="0" autoUpdateAnimBg="0"/>
      <p:bldP spid="1276950" grpId="0" autoUpdateAnimBg="0"/>
      <p:bldP spid="1276951" grpId="0" autoUpdateAnimBg="0"/>
      <p:bldP spid="1276952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954" name="Rectangle 2"/>
          <p:cNvSpPr>
            <a:spLocks noGrp="1" noChangeArrowheads="1"/>
          </p:cNvSpPr>
          <p:nvPr>
            <p:ph type="title"/>
          </p:nvPr>
        </p:nvSpPr>
        <p:spPr>
          <a:xfrm>
            <a:off x="400050" y="38100"/>
            <a:ext cx="7772400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2</a:t>
            </a:r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：</a:t>
            </a:r>
          </a:p>
        </p:txBody>
      </p:sp>
      <p:sp>
        <p:nvSpPr>
          <p:cNvPr id="1277956" name="Text Box 4"/>
          <p:cNvSpPr txBox="1">
            <a:spLocks noChangeArrowheads="1"/>
          </p:cNvSpPr>
          <p:nvPr/>
        </p:nvSpPr>
        <p:spPr bwMode="auto">
          <a:xfrm>
            <a:off x="1636713" y="287338"/>
            <a:ext cx="32766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用网孔法求</a:t>
            </a:r>
            <a:r>
              <a:rPr lang="zh-CN" altLang="en-US" sz="3200">
                <a:solidFill>
                  <a:srgbClr val="F4002E"/>
                </a:solidFill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I</a:t>
            </a:r>
            <a:r>
              <a:rPr lang="zh-CN" altLang="en-US" sz="3200">
                <a:ea typeface="楷体_GB2312" panose="02010609030101010101" pitchFamily="49" charset="-122"/>
              </a:rPr>
              <a:t>。</a:t>
            </a:r>
          </a:p>
        </p:txBody>
      </p:sp>
      <p:sp>
        <p:nvSpPr>
          <p:cNvPr id="1277957" name="Text Box 5"/>
          <p:cNvSpPr txBox="1">
            <a:spLocks noChangeArrowheads="1"/>
          </p:cNvSpPr>
          <p:nvPr/>
        </p:nvSpPr>
        <p:spPr bwMode="auto">
          <a:xfrm>
            <a:off x="381000" y="1004888"/>
            <a:ext cx="12954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</a:rPr>
              <a:t>解：</a:t>
            </a:r>
          </a:p>
        </p:txBody>
      </p:sp>
      <p:sp>
        <p:nvSpPr>
          <p:cNvPr id="1277958" name="Text Box 6"/>
          <p:cNvSpPr txBox="1">
            <a:spLocks noChangeArrowheads="1"/>
          </p:cNvSpPr>
          <p:nvPr/>
        </p:nvSpPr>
        <p:spPr bwMode="auto">
          <a:xfrm>
            <a:off x="381000" y="1766888"/>
            <a:ext cx="35814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(20+30)I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+30I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= 40</a:t>
            </a:r>
          </a:p>
        </p:txBody>
      </p:sp>
      <p:sp>
        <p:nvSpPr>
          <p:cNvPr id="1277959" name="Text Box 7"/>
          <p:cNvSpPr txBox="1">
            <a:spLocks noChangeArrowheads="1"/>
          </p:cNvSpPr>
          <p:nvPr/>
        </p:nvSpPr>
        <p:spPr bwMode="auto">
          <a:xfrm>
            <a:off x="457200" y="2376488"/>
            <a:ext cx="16764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=2A</a:t>
            </a:r>
          </a:p>
        </p:txBody>
      </p:sp>
      <p:sp>
        <p:nvSpPr>
          <p:cNvPr id="1277960" name="AutoShape 8"/>
          <p:cNvSpPr/>
          <p:nvPr/>
        </p:nvSpPr>
        <p:spPr bwMode="auto">
          <a:xfrm>
            <a:off x="76200" y="1995488"/>
            <a:ext cx="304800" cy="838200"/>
          </a:xfrm>
          <a:prstGeom prst="leftBrace">
            <a:avLst>
              <a:gd name="adj1" fmla="val 22917"/>
              <a:gd name="adj2" fmla="val 50000"/>
            </a:avLst>
          </a:prstGeom>
          <a:noFill/>
          <a:ln w="28575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77961" name="Text Box 9"/>
          <p:cNvSpPr txBox="1">
            <a:spLocks noChangeArrowheads="1"/>
          </p:cNvSpPr>
          <p:nvPr/>
        </p:nvSpPr>
        <p:spPr bwMode="auto">
          <a:xfrm>
            <a:off x="1371600" y="5497513"/>
            <a:ext cx="44958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(30+50)I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+30I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ea typeface="楷体_GB2312" panose="02010609030101010101" pitchFamily="49" charset="-122"/>
              </a:rPr>
              <a:t>= U</a:t>
            </a:r>
          </a:p>
        </p:txBody>
      </p:sp>
      <p:sp>
        <p:nvSpPr>
          <p:cNvPr id="1277962" name="Text Box 10"/>
          <p:cNvSpPr txBox="1">
            <a:spLocks noChangeArrowheads="1"/>
          </p:cNvSpPr>
          <p:nvPr/>
        </p:nvSpPr>
        <p:spPr bwMode="auto">
          <a:xfrm>
            <a:off x="290513" y="3062288"/>
            <a:ext cx="44196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解得：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0.4A</a:t>
            </a:r>
          </a:p>
        </p:txBody>
      </p:sp>
      <p:sp>
        <p:nvSpPr>
          <p:cNvPr id="1277963" name="Text Box 11"/>
          <p:cNvSpPr txBox="1">
            <a:spLocks noChangeArrowheads="1"/>
          </p:cNvSpPr>
          <p:nvPr/>
        </p:nvSpPr>
        <p:spPr bwMode="auto">
          <a:xfrm>
            <a:off x="442913" y="3862388"/>
            <a:ext cx="41148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所以：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I</a:t>
            </a:r>
            <a:r>
              <a:rPr lang="en-US" altLang="zh-CN" sz="3200">
                <a:solidFill>
                  <a:srgbClr val="F4002E"/>
                </a:solidFill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=I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=1.6A</a:t>
            </a:r>
          </a:p>
        </p:txBody>
      </p:sp>
      <p:sp>
        <p:nvSpPr>
          <p:cNvPr id="1277964" name="Text Box 12"/>
          <p:cNvSpPr txBox="1">
            <a:spLocks noChangeArrowheads="1"/>
          </p:cNvSpPr>
          <p:nvPr/>
        </p:nvSpPr>
        <p:spPr bwMode="auto">
          <a:xfrm>
            <a:off x="6553200" y="2757488"/>
            <a:ext cx="15240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虚网孔</a:t>
            </a:r>
          </a:p>
        </p:txBody>
      </p:sp>
      <p:grpSp>
        <p:nvGrpSpPr>
          <p:cNvPr id="2" name="Group 60"/>
          <p:cNvGrpSpPr/>
          <p:nvPr/>
        </p:nvGrpSpPr>
        <p:grpSpPr bwMode="auto">
          <a:xfrm>
            <a:off x="5181600" y="1081088"/>
            <a:ext cx="971550" cy="1460500"/>
            <a:chOff x="3264" y="681"/>
            <a:chExt cx="612" cy="920"/>
          </a:xfrm>
        </p:grpSpPr>
        <p:sp>
          <p:nvSpPr>
            <p:cNvPr id="3124" name="Arc 14"/>
            <p:cNvSpPr/>
            <p:nvPr/>
          </p:nvSpPr>
          <p:spPr bwMode="auto">
            <a:xfrm rot="14657283" flipV="1">
              <a:off x="3242" y="703"/>
              <a:ext cx="655" cy="612"/>
            </a:xfrm>
            <a:custGeom>
              <a:avLst/>
              <a:gdLst>
                <a:gd name="T0" fmla="*/ 0 w 40058"/>
                <a:gd name="T1" fmla="*/ 0 h 21600"/>
                <a:gd name="T2" fmla="*/ 0 w 40058"/>
                <a:gd name="T3" fmla="*/ 0 h 21600"/>
                <a:gd name="T4" fmla="*/ 0 w 40058"/>
                <a:gd name="T5" fmla="*/ 0 h 21600"/>
                <a:gd name="T6" fmla="*/ 0 60000 65536"/>
                <a:gd name="T7" fmla="*/ 0 60000 65536"/>
                <a:gd name="T8" fmla="*/ 0 60000 65536"/>
                <a:gd name="T9" fmla="*/ 0 w 40058"/>
                <a:gd name="T10" fmla="*/ 0 h 21600"/>
                <a:gd name="T11" fmla="*/ 40058 w 40058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0058" h="21600" fill="none" extrusionOk="0">
                  <a:moveTo>
                    <a:pt x="-1" y="10381"/>
                  </a:moveTo>
                  <a:cubicBezTo>
                    <a:pt x="3917" y="3935"/>
                    <a:pt x="10914" y="-1"/>
                    <a:pt x="18458" y="0"/>
                  </a:cubicBezTo>
                  <a:cubicBezTo>
                    <a:pt x="30387" y="0"/>
                    <a:pt x="40058" y="9670"/>
                    <a:pt x="40058" y="21600"/>
                  </a:cubicBezTo>
                </a:path>
                <a:path w="40058" h="21600" stroke="0" extrusionOk="0">
                  <a:moveTo>
                    <a:pt x="-1" y="10381"/>
                  </a:moveTo>
                  <a:cubicBezTo>
                    <a:pt x="3917" y="3935"/>
                    <a:pt x="10914" y="-1"/>
                    <a:pt x="18458" y="0"/>
                  </a:cubicBezTo>
                  <a:cubicBezTo>
                    <a:pt x="30387" y="0"/>
                    <a:pt x="40058" y="9670"/>
                    <a:pt x="40058" y="21600"/>
                  </a:cubicBezTo>
                  <a:lnTo>
                    <a:pt x="18458" y="21600"/>
                  </a:lnTo>
                  <a:close/>
                </a:path>
              </a:pathLst>
            </a:custGeom>
            <a:noFill/>
            <a:ln w="38100">
              <a:solidFill>
                <a:srgbClr val="FF9966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25" name="Line 15"/>
            <p:cNvSpPr>
              <a:spLocks noChangeShapeType="1"/>
            </p:cNvSpPr>
            <p:nvPr/>
          </p:nvSpPr>
          <p:spPr bwMode="auto">
            <a:xfrm rot="7751601">
              <a:off x="3619" y="1346"/>
              <a:ext cx="132" cy="1"/>
            </a:xfrm>
            <a:prstGeom prst="line">
              <a:avLst/>
            </a:prstGeom>
            <a:noFill/>
            <a:ln w="38100">
              <a:solidFill>
                <a:srgbClr val="FF9966"/>
              </a:solidFill>
              <a:round/>
              <a:tailEnd type="stealth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26" name="Text Box 16"/>
            <p:cNvSpPr txBox="1">
              <a:spLocks noChangeArrowheads="1"/>
            </p:cNvSpPr>
            <p:nvPr/>
          </p:nvSpPr>
          <p:spPr bwMode="auto">
            <a:xfrm>
              <a:off x="3396" y="1197"/>
              <a:ext cx="432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folHlink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36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  <a:endParaRPr lang="en-US" altLang="zh-CN" sz="3600">
                <a:solidFill>
                  <a:schemeClr val="folHlink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3" name="Group 61"/>
          <p:cNvGrpSpPr/>
          <p:nvPr/>
        </p:nvGrpSpPr>
        <p:grpSpPr bwMode="auto">
          <a:xfrm>
            <a:off x="7027863" y="1157288"/>
            <a:ext cx="971550" cy="1498600"/>
            <a:chOff x="4427" y="729"/>
            <a:chExt cx="612" cy="944"/>
          </a:xfrm>
        </p:grpSpPr>
        <p:sp>
          <p:nvSpPr>
            <p:cNvPr id="3121" name="Arc 18"/>
            <p:cNvSpPr/>
            <p:nvPr/>
          </p:nvSpPr>
          <p:spPr bwMode="auto">
            <a:xfrm rot="17950045" flipV="1">
              <a:off x="4367" y="789"/>
              <a:ext cx="732" cy="612"/>
            </a:xfrm>
            <a:custGeom>
              <a:avLst/>
              <a:gdLst>
                <a:gd name="T0" fmla="*/ 0 w 36430"/>
                <a:gd name="T1" fmla="*/ 0 h 21600"/>
                <a:gd name="T2" fmla="*/ 0 w 36430"/>
                <a:gd name="T3" fmla="*/ 0 h 21600"/>
                <a:gd name="T4" fmla="*/ 0 w 36430"/>
                <a:gd name="T5" fmla="*/ 0 h 21600"/>
                <a:gd name="T6" fmla="*/ 0 60000 65536"/>
                <a:gd name="T7" fmla="*/ 0 60000 65536"/>
                <a:gd name="T8" fmla="*/ 0 60000 65536"/>
                <a:gd name="T9" fmla="*/ 0 w 36430"/>
                <a:gd name="T10" fmla="*/ 0 h 21600"/>
                <a:gd name="T11" fmla="*/ 36430 w 3643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6430" h="21600" fill="none" extrusionOk="0">
                  <a:moveTo>
                    <a:pt x="36430" y="12407"/>
                  </a:moveTo>
                  <a:cubicBezTo>
                    <a:pt x="32386" y="18169"/>
                    <a:pt x="25788" y="21599"/>
                    <a:pt x="18749" y="21600"/>
                  </a:cubicBezTo>
                  <a:cubicBezTo>
                    <a:pt x="11001" y="21600"/>
                    <a:pt x="3846" y="17450"/>
                    <a:pt x="-1" y="10725"/>
                  </a:cubicBezTo>
                </a:path>
                <a:path w="36430" h="21600" stroke="0" extrusionOk="0">
                  <a:moveTo>
                    <a:pt x="36430" y="12407"/>
                  </a:moveTo>
                  <a:cubicBezTo>
                    <a:pt x="32386" y="18169"/>
                    <a:pt x="25788" y="21599"/>
                    <a:pt x="18749" y="21600"/>
                  </a:cubicBezTo>
                  <a:cubicBezTo>
                    <a:pt x="11001" y="21600"/>
                    <a:pt x="3846" y="17450"/>
                    <a:pt x="-1" y="10725"/>
                  </a:cubicBezTo>
                  <a:lnTo>
                    <a:pt x="18749" y="0"/>
                  </a:lnTo>
                  <a:close/>
                </a:path>
              </a:pathLst>
            </a:custGeom>
            <a:noFill/>
            <a:ln w="38100">
              <a:solidFill>
                <a:srgbClr val="FF9966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22" name="Line 19"/>
            <p:cNvSpPr>
              <a:spLocks noChangeShapeType="1"/>
            </p:cNvSpPr>
            <p:nvPr/>
          </p:nvSpPr>
          <p:spPr bwMode="auto">
            <a:xfrm rot="5318551" flipV="1">
              <a:off x="4515" y="1430"/>
              <a:ext cx="149" cy="83"/>
            </a:xfrm>
            <a:prstGeom prst="line">
              <a:avLst/>
            </a:prstGeom>
            <a:noFill/>
            <a:ln w="38100">
              <a:solidFill>
                <a:srgbClr val="FF9966"/>
              </a:solidFill>
              <a:round/>
              <a:tailEnd type="stealth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23" name="Text Box 20"/>
            <p:cNvSpPr txBox="1">
              <a:spLocks noChangeArrowheads="1"/>
            </p:cNvSpPr>
            <p:nvPr/>
          </p:nvSpPr>
          <p:spPr bwMode="auto">
            <a:xfrm>
              <a:off x="4607" y="1269"/>
              <a:ext cx="421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I</a:t>
              </a:r>
              <a:r>
                <a:rPr lang="en-US" altLang="zh-CN" sz="3600" b="1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2</a:t>
              </a:r>
              <a:endParaRPr lang="en-US" altLang="zh-CN" sz="36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" name="Group 21"/>
          <p:cNvGrpSpPr/>
          <p:nvPr/>
        </p:nvGrpSpPr>
        <p:grpSpPr bwMode="auto">
          <a:xfrm>
            <a:off x="3657600" y="395288"/>
            <a:ext cx="5334000" cy="2362200"/>
            <a:chOff x="2304" y="288"/>
            <a:chExt cx="3360" cy="1488"/>
          </a:xfrm>
        </p:grpSpPr>
        <p:sp>
          <p:nvSpPr>
            <p:cNvPr id="3095" name="Oval 22"/>
            <p:cNvSpPr>
              <a:spLocks noChangeArrowheads="1"/>
            </p:cNvSpPr>
            <p:nvPr/>
          </p:nvSpPr>
          <p:spPr bwMode="auto">
            <a:xfrm>
              <a:off x="4900" y="913"/>
              <a:ext cx="302" cy="31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96" name="Line 23"/>
            <p:cNvSpPr>
              <a:spLocks noChangeShapeType="1"/>
            </p:cNvSpPr>
            <p:nvPr/>
          </p:nvSpPr>
          <p:spPr bwMode="auto">
            <a:xfrm>
              <a:off x="5040" y="1248"/>
              <a:ext cx="0" cy="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97" name="Line 24"/>
            <p:cNvSpPr>
              <a:spLocks noChangeShapeType="1"/>
            </p:cNvSpPr>
            <p:nvPr/>
          </p:nvSpPr>
          <p:spPr bwMode="auto">
            <a:xfrm flipV="1">
              <a:off x="5040" y="384"/>
              <a:ext cx="0" cy="52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98" name="Line 25"/>
            <p:cNvSpPr>
              <a:spLocks noChangeShapeType="1"/>
            </p:cNvSpPr>
            <p:nvPr/>
          </p:nvSpPr>
          <p:spPr bwMode="auto">
            <a:xfrm>
              <a:off x="4896" y="1056"/>
              <a:ext cx="2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99" name="Line 26"/>
            <p:cNvSpPr>
              <a:spLocks noChangeShapeType="1"/>
            </p:cNvSpPr>
            <p:nvPr/>
          </p:nvSpPr>
          <p:spPr bwMode="auto">
            <a:xfrm rot="5411829" flipH="1">
              <a:off x="4959" y="671"/>
              <a:ext cx="192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0" name="Rectangle 27"/>
            <p:cNvSpPr>
              <a:spLocks noChangeArrowheads="1"/>
            </p:cNvSpPr>
            <p:nvPr/>
          </p:nvSpPr>
          <p:spPr bwMode="auto">
            <a:xfrm>
              <a:off x="3377" y="288"/>
              <a:ext cx="358" cy="15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1" name="Rectangle 28"/>
            <p:cNvSpPr>
              <a:spLocks noChangeArrowheads="1"/>
            </p:cNvSpPr>
            <p:nvPr/>
          </p:nvSpPr>
          <p:spPr bwMode="auto">
            <a:xfrm rot="5400000">
              <a:off x="3850" y="1046"/>
              <a:ext cx="340" cy="168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2" name="Rectangle 29"/>
            <p:cNvSpPr>
              <a:spLocks noChangeArrowheads="1"/>
            </p:cNvSpPr>
            <p:nvPr/>
          </p:nvSpPr>
          <p:spPr bwMode="auto">
            <a:xfrm>
              <a:off x="4298" y="288"/>
              <a:ext cx="359" cy="15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3" name="Line 30"/>
            <p:cNvSpPr>
              <a:spLocks noChangeShapeType="1"/>
            </p:cNvSpPr>
            <p:nvPr/>
          </p:nvSpPr>
          <p:spPr bwMode="auto">
            <a:xfrm>
              <a:off x="3735" y="374"/>
              <a:ext cx="56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4" name="Line 31"/>
            <p:cNvSpPr>
              <a:spLocks noChangeShapeType="1"/>
            </p:cNvSpPr>
            <p:nvPr/>
          </p:nvSpPr>
          <p:spPr bwMode="auto">
            <a:xfrm flipH="1" flipV="1">
              <a:off x="4032" y="336"/>
              <a:ext cx="0" cy="63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5" name="Line 32"/>
            <p:cNvSpPr>
              <a:spLocks noChangeShapeType="1"/>
            </p:cNvSpPr>
            <p:nvPr/>
          </p:nvSpPr>
          <p:spPr bwMode="auto">
            <a:xfrm flipH="1">
              <a:off x="4032" y="1296"/>
              <a:ext cx="0" cy="46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6" name="Line 33"/>
            <p:cNvSpPr>
              <a:spLocks noChangeShapeType="1"/>
            </p:cNvSpPr>
            <p:nvPr/>
          </p:nvSpPr>
          <p:spPr bwMode="auto">
            <a:xfrm>
              <a:off x="4657" y="374"/>
              <a:ext cx="40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7" name="Line 34"/>
            <p:cNvSpPr>
              <a:spLocks noChangeShapeType="1"/>
            </p:cNvSpPr>
            <p:nvPr/>
          </p:nvSpPr>
          <p:spPr bwMode="auto">
            <a:xfrm>
              <a:off x="2967" y="374"/>
              <a:ext cx="41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8" name="Oval 35"/>
            <p:cNvSpPr>
              <a:spLocks noChangeArrowheads="1"/>
            </p:cNvSpPr>
            <p:nvPr/>
          </p:nvSpPr>
          <p:spPr bwMode="auto">
            <a:xfrm>
              <a:off x="3991" y="1672"/>
              <a:ext cx="83" cy="104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09" name="Oval 36"/>
            <p:cNvSpPr>
              <a:spLocks noChangeArrowheads="1"/>
            </p:cNvSpPr>
            <p:nvPr/>
          </p:nvSpPr>
          <p:spPr bwMode="auto">
            <a:xfrm>
              <a:off x="3984" y="336"/>
              <a:ext cx="83" cy="98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10" name="Text Box 37"/>
            <p:cNvSpPr txBox="1">
              <a:spLocks noChangeArrowheads="1"/>
            </p:cNvSpPr>
            <p:nvPr/>
          </p:nvSpPr>
          <p:spPr bwMode="auto">
            <a:xfrm>
              <a:off x="4128" y="1104"/>
              <a:ext cx="46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30</a:t>
              </a:r>
            </a:p>
          </p:txBody>
        </p:sp>
        <p:sp>
          <p:nvSpPr>
            <p:cNvPr id="3111" name="Text Box 38"/>
            <p:cNvSpPr txBox="1">
              <a:spLocks noChangeArrowheads="1"/>
            </p:cNvSpPr>
            <p:nvPr/>
          </p:nvSpPr>
          <p:spPr bwMode="auto">
            <a:xfrm>
              <a:off x="4272" y="432"/>
              <a:ext cx="462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50</a:t>
              </a:r>
            </a:p>
          </p:txBody>
        </p:sp>
        <p:sp>
          <p:nvSpPr>
            <p:cNvPr id="3112" name="Text Box 39"/>
            <p:cNvSpPr txBox="1">
              <a:spLocks noChangeArrowheads="1"/>
            </p:cNvSpPr>
            <p:nvPr/>
          </p:nvSpPr>
          <p:spPr bwMode="auto">
            <a:xfrm>
              <a:off x="3264" y="432"/>
              <a:ext cx="460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20</a:t>
              </a:r>
            </a:p>
          </p:txBody>
        </p:sp>
        <p:sp>
          <p:nvSpPr>
            <p:cNvPr id="3113" name="Line 40"/>
            <p:cNvSpPr>
              <a:spLocks noChangeShapeType="1"/>
            </p:cNvSpPr>
            <p:nvPr/>
          </p:nvSpPr>
          <p:spPr bwMode="auto">
            <a:xfrm>
              <a:off x="2965" y="1732"/>
              <a:ext cx="209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14" name="Text Box 41"/>
            <p:cNvSpPr txBox="1">
              <a:spLocks noChangeArrowheads="1"/>
            </p:cNvSpPr>
            <p:nvPr/>
          </p:nvSpPr>
          <p:spPr bwMode="auto">
            <a:xfrm>
              <a:off x="2304" y="864"/>
              <a:ext cx="871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</a:t>
              </a:r>
              <a:r>
                <a:rPr lang="en-US" altLang="zh-CN" sz="2800">
                  <a:ea typeface="宋体" panose="02010600030101010101" pitchFamily="2" charset="-122"/>
                </a:rPr>
                <a:t>40V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3115" name="Oval 42"/>
            <p:cNvSpPr>
              <a:spLocks noChangeArrowheads="1"/>
            </p:cNvSpPr>
            <p:nvPr/>
          </p:nvSpPr>
          <p:spPr bwMode="auto">
            <a:xfrm>
              <a:off x="2850" y="894"/>
              <a:ext cx="268" cy="30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16" name="Line 43"/>
            <p:cNvSpPr>
              <a:spLocks noChangeShapeType="1"/>
            </p:cNvSpPr>
            <p:nvPr/>
          </p:nvSpPr>
          <p:spPr bwMode="auto">
            <a:xfrm>
              <a:off x="2965" y="364"/>
              <a:ext cx="0" cy="136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17" name="Text Box 44"/>
            <p:cNvSpPr txBox="1">
              <a:spLocks noChangeArrowheads="1"/>
            </p:cNvSpPr>
            <p:nvPr/>
          </p:nvSpPr>
          <p:spPr bwMode="auto">
            <a:xfrm>
              <a:off x="2735" y="585"/>
              <a:ext cx="306" cy="92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ea typeface="宋体" panose="02010600030101010101" pitchFamily="2" charset="-122"/>
                </a:rPr>
                <a:t>-</a:t>
              </a:r>
            </a:p>
          </p:txBody>
        </p:sp>
        <p:graphicFrame>
          <p:nvGraphicFramePr>
            <p:cNvPr id="3074" name="Object 45"/>
            <p:cNvGraphicFramePr>
              <a:graphicFrameLocks noChangeAspect="1"/>
            </p:cNvGraphicFramePr>
            <p:nvPr/>
          </p:nvGraphicFramePr>
          <p:xfrm>
            <a:off x="4407" y="1152"/>
            <a:ext cx="262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2" name="Equation" r:id="rId5" imgW="4267200" imgH="3962400" progId="Equation.DSMT4">
                    <p:embed/>
                  </p:oleObj>
                </mc:Choice>
                <mc:Fallback>
                  <p:oleObj name="Equation" r:id="rId5" imgW="4267200" imgH="3962400" progId="Equation.DSMT4">
                    <p:embed/>
                    <p:pic>
                      <p:nvPicPr>
                        <p:cNvPr id="0" name="Object 4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407" y="1152"/>
                          <a:ext cx="262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75" name="Object 46"/>
            <p:cNvGraphicFramePr>
              <a:graphicFrameLocks noChangeAspect="1"/>
            </p:cNvGraphicFramePr>
            <p:nvPr/>
          </p:nvGraphicFramePr>
          <p:xfrm>
            <a:off x="4599" y="492"/>
            <a:ext cx="263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3" name="Equation" r:id="rId7" imgW="4267200" imgH="3962400" progId="Equation.DSMT4">
                    <p:embed/>
                  </p:oleObj>
                </mc:Choice>
                <mc:Fallback>
                  <p:oleObj name="Equation" r:id="rId7" imgW="4267200" imgH="3962400" progId="Equation.DSMT4">
                    <p:embed/>
                    <p:pic>
                      <p:nvPicPr>
                        <p:cNvPr id="0" name="Object 4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599" y="492"/>
                          <a:ext cx="263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76" name="Object 47"/>
            <p:cNvGraphicFramePr>
              <a:graphicFrameLocks noChangeAspect="1"/>
            </p:cNvGraphicFramePr>
            <p:nvPr/>
          </p:nvGraphicFramePr>
          <p:xfrm>
            <a:off x="3543" y="504"/>
            <a:ext cx="263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4" name="Equation" r:id="rId9" imgW="4267200" imgH="3962400" progId="Equation.DSMT4">
                    <p:embed/>
                  </p:oleObj>
                </mc:Choice>
                <mc:Fallback>
                  <p:oleObj name="Equation" r:id="rId9" imgW="4267200" imgH="3962400" progId="Equation.DSMT4">
                    <p:embed/>
                    <p:pic>
                      <p:nvPicPr>
                        <p:cNvPr id="0" name="Object 4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3543" y="504"/>
                          <a:ext cx="263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118" name="Line 48"/>
            <p:cNvSpPr>
              <a:spLocks noChangeShapeType="1"/>
            </p:cNvSpPr>
            <p:nvPr/>
          </p:nvSpPr>
          <p:spPr bwMode="auto">
            <a:xfrm rot="5377999">
              <a:off x="3961" y="647"/>
              <a:ext cx="144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119" name="Text Box 49"/>
            <p:cNvSpPr txBox="1">
              <a:spLocks noChangeArrowheads="1"/>
            </p:cNvSpPr>
            <p:nvPr/>
          </p:nvSpPr>
          <p:spPr bwMode="auto">
            <a:xfrm>
              <a:off x="5136" y="576"/>
              <a:ext cx="528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2A</a:t>
              </a:r>
            </a:p>
          </p:txBody>
        </p:sp>
        <p:sp>
          <p:nvSpPr>
            <p:cNvPr id="3120" name="Text Box 50"/>
            <p:cNvSpPr txBox="1">
              <a:spLocks noChangeArrowheads="1"/>
            </p:cNvSpPr>
            <p:nvPr/>
          </p:nvSpPr>
          <p:spPr bwMode="auto">
            <a:xfrm>
              <a:off x="4080" y="336"/>
              <a:ext cx="57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I</a:t>
              </a:r>
            </a:p>
          </p:txBody>
        </p:sp>
      </p:grpSp>
      <p:sp>
        <p:nvSpPr>
          <p:cNvPr id="1278007" name="Text Box 55"/>
          <p:cNvSpPr txBox="1">
            <a:spLocks noChangeArrowheads="1"/>
          </p:cNvSpPr>
          <p:nvPr/>
        </p:nvSpPr>
        <p:spPr bwMode="auto">
          <a:xfrm>
            <a:off x="8220075" y="423863"/>
            <a:ext cx="685800" cy="25304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4000">
                <a:solidFill>
                  <a:schemeClr val="folHlink"/>
                </a:solidFill>
                <a:ea typeface="宋体" panose="02010600030101010101" pitchFamily="2" charset="-122"/>
              </a:rPr>
              <a:t>+</a:t>
            </a:r>
          </a:p>
          <a:p>
            <a:r>
              <a:rPr lang="en-US" altLang="zh-CN" sz="4000">
                <a:solidFill>
                  <a:schemeClr val="folHlink"/>
                </a:solidFill>
                <a:ea typeface="宋体" panose="02010600030101010101" pitchFamily="2" charset="-122"/>
              </a:rPr>
              <a:t>U</a:t>
            </a:r>
          </a:p>
          <a:p>
            <a:r>
              <a:rPr lang="en-US" altLang="zh-CN" sz="4000">
                <a:solidFill>
                  <a:schemeClr val="folHlink"/>
                </a:solidFill>
                <a:latin typeface="仿宋_GB2312" panose="02010609030101010101" pitchFamily="49" charset="-122"/>
                <a:ea typeface="仿宋_GB2312" panose="02010609030101010101" pitchFamily="49" charset="-122"/>
              </a:rPr>
              <a:t>-</a:t>
            </a:r>
          </a:p>
        </p:txBody>
      </p:sp>
      <p:sp>
        <p:nvSpPr>
          <p:cNvPr id="1278008" name="Text Box 56"/>
          <p:cNvSpPr txBox="1">
            <a:spLocks noChangeArrowheads="1"/>
          </p:cNvSpPr>
          <p:nvPr/>
        </p:nvSpPr>
        <p:spPr bwMode="auto">
          <a:xfrm>
            <a:off x="1371600" y="4860925"/>
            <a:ext cx="3962400" cy="5794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(20+30)I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+30I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= 40</a:t>
            </a:r>
          </a:p>
        </p:txBody>
      </p:sp>
      <p:sp>
        <p:nvSpPr>
          <p:cNvPr id="1278009" name="Text Box 57"/>
          <p:cNvSpPr txBox="1">
            <a:spLocks noChangeArrowheads="1"/>
          </p:cNvSpPr>
          <p:nvPr/>
        </p:nvSpPr>
        <p:spPr bwMode="auto">
          <a:xfrm>
            <a:off x="381000" y="5421313"/>
            <a:ext cx="1549400" cy="57943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或</a:t>
            </a:r>
            <a:r>
              <a:rPr lang="zh-CN" altLang="en-US" sz="3200" b="1">
                <a:ea typeface="楷体_GB2312" panose="02010609030101010101" pitchFamily="49" charset="-122"/>
              </a:rPr>
              <a:t>：</a:t>
            </a:r>
            <a:endParaRPr lang="zh-CN" altLang="en-US" sz="3200">
              <a:ea typeface="楷体_GB2312" panose="02010609030101010101" pitchFamily="49" charset="-122"/>
            </a:endParaRPr>
          </a:p>
        </p:txBody>
      </p:sp>
      <p:sp>
        <p:nvSpPr>
          <p:cNvPr id="1278010" name="Text Box 58"/>
          <p:cNvSpPr txBox="1">
            <a:spLocks noChangeArrowheads="1"/>
          </p:cNvSpPr>
          <p:nvPr/>
        </p:nvSpPr>
        <p:spPr bwMode="auto">
          <a:xfrm>
            <a:off x="1371600" y="6076950"/>
            <a:ext cx="1676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=2A</a:t>
            </a:r>
          </a:p>
        </p:txBody>
      </p:sp>
      <p:sp>
        <p:nvSpPr>
          <p:cNvPr id="1278011" name="AutoShape 59"/>
          <p:cNvSpPr/>
          <p:nvPr/>
        </p:nvSpPr>
        <p:spPr bwMode="auto">
          <a:xfrm>
            <a:off x="1066800" y="5116513"/>
            <a:ext cx="304800" cy="1444625"/>
          </a:xfrm>
          <a:prstGeom prst="leftBrace">
            <a:avLst>
              <a:gd name="adj1" fmla="val 39497"/>
              <a:gd name="adj2" fmla="val 50000"/>
            </a:avLst>
          </a:prstGeom>
          <a:noFill/>
          <a:ln w="28575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79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79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77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779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779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500"/>
                                        <p:tgtEl>
                                          <p:spTgt spid="1277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4" dur="500"/>
                                        <p:tgtEl>
                                          <p:spTgt spid="1277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9" dur="500"/>
                                        <p:tgtEl>
                                          <p:spTgt spid="1277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277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8" dur="500"/>
                                        <p:tgtEl>
                                          <p:spTgt spid="1277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3" dur="500"/>
                                        <p:tgtEl>
                                          <p:spTgt spid="1277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278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278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127800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83" dur="500"/>
                                        <p:tgtEl>
                                          <p:spTgt spid="1277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88" dur="500"/>
                                        <p:tgtEl>
                                          <p:spTgt spid="1278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1278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7954" grpId="0" autoUpdateAnimBg="0"/>
      <p:bldP spid="1277956" grpId="0" autoUpdateAnimBg="0"/>
      <p:bldP spid="1277957" grpId="0" autoUpdateAnimBg="0"/>
      <p:bldP spid="1277958" grpId="0" autoUpdateAnimBg="0"/>
      <p:bldP spid="1277959" grpId="0" autoUpdateAnimBg="0"/>
      <p:bldP spid="1277960" grpId="0" animBg="1"/>
      <p:bldP spid="1277961" grpId="0" autoUpdateAnimBg="0"/>
      <p:bldP spid="1277962" grpId="0" autoUpdateAnimBg="0"/>
      <p:bldP spid="1277963" grpId="0" autoUpdateAnimBg="0"/>
      <p:bldP spid="1277964" grpId="0" autoUpdateAnimBg="0"/>
      <p:bldP spid="1278007" grpId="0" autoUpdateAnimBg="0"/>
      <p:bldP spid="1278008" grpId="0" autoUpdateAnimBg="0"/>
      <p:bldP spid="1278009" grpId="0" autoUpdateAnimBg="0"/>
      <p:bldP spid="1278010" grpId="0" autoUpdateAnimBg="0"/>
      <p:bldP spid="12780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978" name="Rectangle 2"/>
          <p:cNvSpPr>
            <a:spLocks noGrp="1" noChangeArrowheads="1"/>
          </p:cNvSpPr>
          <p:nvPr>
            <p:ph type="title"/>
          </p:nvPr>
        </p:nvSpPr>
        <p:spPr>
          <a:xfrm>
            <a:off x="361950" y="76200"/>
            <a:ext cx="1966913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3</a:t>
            </a:r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：</a:t>
            </a:r>
          </a:p>
        </p:txBody>
      </p:sp>
      <p:sp>
        <p:nvSpPr>
          <p:cNvPr id="1278980" name="Text Box 4"/>
          <p:cNvSpPr txBox="1">
            <a:spLocks noChangeArrowheads="1"/>
          </p:cNvSpPr>
          <p:nvPr/>
        </p:nvSpPr>
        <p:spPr bwMode="auto">
          <a:xfrm>
            <a:off x="1828800" y="334963"/>
            <a:ext cx="28194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列网孔方程</a:t>
            </a:r>
          </a:p>
        </p:txBody>
      </p:sp>
      <p:sp>
        <p:nvSpPr>
          <p:cNvPr id="1278981" name="Text Box 5"/>
          <p:cNvSpPr txBox="1">
            <a:spLocks noChangeArrowheads="1"/>
          </p:cNvSpPr>
          <p:nvPr/>
        </p:nvSpPr>
        <p:spPr bwMode="auto">
          <a:xfrm>
            <a:off x="304800" y="1143000"/>
            <a:ext cx="4343400" cy="579438"/>
          </a:xfrm>
          <a:prstGeom prst="rect">
            <a:avLst/>
          </a:prstGeom>
          <a:solidFill>
            <a:schemeClr val="hlink"/>
          </a:solidFill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注意电流源两端的电压</a:t>
            </a:r>
          </a:p>
        </p:txBody>
      </p:sp>
      <p:sp>
        <p:nvSpPr>
          <p:cNvPr id="1278982" name="Text Box 6"/>
          <p:cNvSpPr txBox="1">
            <a:spLocks noChangeArrowheads="1"/>
          </p:cNvSpPr>
          <p:nvPr/>
        </p:nvSpPr>
        <p:spPr bwMode="auto">
          <a:xfrm>
            <a:off x="381000" y="2514600"/>
            <a:ext cx="4495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(1)   3I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2I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r>
              <a:rPr lang="en-US" altLang="zh-CN" sz="3200">
                <a:ea typeface="楷体_GB2312" panose="02010609030101010101" pitchFamily="49" charset="-122"/>
              </a:rPr>
              <a:t>= 7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U</a:t>
            </a:r>
          </a:p>
        </p:txBody>
      </p:sp>
      <p:sp>
        <p:nvSpPr>
          <p:cNvPr id="1278983" name="Text Box 7"/>
          <p:cNvSpPr txBox="1">
            <a:spLocks noChangeArrowheads="1"/>
          </p:cNvSpPr>
          <p:nvPr/>
        </p:nvSpPr>
        <p:spPr bwMode="auto">
          <a:xfrm>
            <a:off x="381000" y="1828800"/>
            <a:ext cx="1295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</a:t>
            </a:r>
            <a:r>
              <a:rPr lang="zh-CN" altLang="en-US" sz="3200">
                <a:solidFill>
                  <a:srgbClr val="FFFF00"/>
                </a:solidFill>
              </a:rPr>
              <a:t>解：</a:t>
            </a:r>
          </a:p>
        </p:txBody>
      </p:sp>
      <p:sp>
        <p:nvSpPr>
          <p:cNvPr id="1278984" name="Text Box 8"/>
          <p:cNvSpPr txBox="1">
            <a:spLocks noChangeArrowheads="1"/>
          </p:cNvSpPr>
          <p:nvPr/>
        </p:nvSpPr>
        <p:spPr bwMode="auto">
          <a:xfrm>
            <a:off x="381000" y="3505200"/>
            <a:ext cx="4495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(2) 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 -</a:t>
            </a:r>
            <a:r>
              <a:rPr lang="en-US" altLang="zh-CN" sz="3200">
                <a:ea typeface="楷体_GB2312" panose="02010609030101010101" pitchFamily="49" charset="-122"/>
              </a:rPr>
              <a:t> I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ea typeface="楷体_GB2312" panose="02010609030101010101" pitchFamily="49" charset="-122"/>
              </a:rPr>
              <a:t>+ 6I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3I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r>
              <a:rPr lang="en-US" altLang="zh-CN" sz="3200">
                <a:ea typeface="楷体_GB2312" panose="02010609030101010101" pitchFamily="49" charset="-122"/>
              </a:rPr>
              <a:t>= 0</a:t>
            </a:r>
          </a:p>
        </p:txBody>
      </p:sp>
      <p:sp>
        <p:nvSpPr>
          <p:cNvPr id="1278985" name="Text Box 9"/>
          <p:cNvSpPr txBox="1">
            <a:spLocks noChangeArrowheads="1"/>
          </p:cNvSpPr>
          <p:nvPr/>
        </p:nvSpPr>
        <p:spPr bwMode="auto">
          <a:xfrm>
            <a:off x="381000" y="4419600"/>
            <a:ext cx="4572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(3)  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2I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3I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+ 6I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U</a:t>
            </a:r>
          </a:p>
        </p:txBody>
      </p:sp>
      <p:sp>
        <p:nvSpPr>
          <p:cNvPr id="1278986" name="Text Box 10"/>
          <p:cNvSpPr txBox="1">
            <a:spLocks noChangeArrowheads="1"/>
          </p:cNvSpPr>
          <p:nvPr/>
        </p:nvSpPr>
        <p:spPr bwMode="auto">
          <a:xfrm>
            <a:off x="381000" y="5334000"/>
            <a:ext cx="4811713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(4)   I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I</a:t>
            </a:r>
            <a:r>
              <a:rPr lang="en-US" altLang="zh-CN" sz="3200" baseline="-25000">
                <a:ea typeface="楷体_GB2312" panose="02010609030101010101" pitchFamily="49" charset="-122"/>
              </a:rPr>
              <a:t>3 </a:t>
            </a:r>
            <a:r>
              <a:rPr lang="en-US" altLang="zh-CN" sz="3200">
                <a:ea typeface="楷体_GB2312" panose="02010609030101010101" pitchFamily="49" charset="-122"/>
              </a:rPr>
              <a:t>= 7</a:t>
            </a:r>
            <a:r>
              <a:rPr lang="en-US" altLang="zh-CN" sz="3200" b="1">
                <a:ea typeface="楷体_GB2312" panose="02010609030101010101" pitchFamily="49" charset="-122"/>
              </a:rPr>
              <a:t>    </a:t>
            </a:r>
            <a:r>
              <a:rPr lang="zh-CN" altLang="zh-CN" sz="3200">
                <a:ea typeface="楷体_GB2312" panose="02010609030101010101" pitchFamily="49" charset="-122"/>
              </a:rPr>
              <a:t>制约方程</a:t>
            </a:r>
            <a:endParaRPr lang="zh-CN" altLang="en-US" sz="3200">
              <a:ea typeface="楷体_GB2312" panose="02010609030101010101" pitchFamily="49" charset="-122"/>
            </a:endParaRPr>
          </a:p>
        </p:txBody>
      </p:sp>
      <p:grpSp>
        <p:nvGrpSpPr>
          <p:cNvPr id="2" name="Group 11"/>
          <p:cNvGrpSpPr/>
          <p:nvPr/>
        </p:nvGrpSpPr>
        <p:grpSpPr bwMode="auto">
          <a:xfrm>
            <a:off x="5943600" y="1752600"/>
            <a:ext cx="914400" cy="1465263"/>
            <a:chOff x="4992" y="1872"/>
            <a:chExt cx="576" cy="923"/>
          </a:xfrm>
        </p:grpSpPr>
        <p:sp>
          <p:nvSpPr>
            <p:cNvPr id="4168" name="Text Box 12"/>
            <p:cNvSpPr txBox="1">
              <a:spLocks noChangeArrowheads="1"/>
            </p:cNvSpPr>
            <p:nvPr/>
          </p:nvSpPr>
          <p:spPr bwMode="auto">
            <a:xfrm>
              <a:off x="5136" y="1872"/>
              <a:ext cx="307" cy="92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rgbClr val="F4002E"/>
                  </a:solidFill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solidFill>
                    <a:srgbClr val="F4002E"/>
                  </a:solidFill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4169" name="Text Box 13"/>
            <p:cNvSpPr txBox="1">
              <a:spLocks noChangeArrowheads="1"/>
            </p:cNvSpPr>
            <p:nvPr/>
          </p:nvSpPr>
          <p:spPr bwMode="auto">
            <a:xfrm>
              <a:off x="4992" y="2256"/>
              <a:ext cx="57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4002E"/>
                  </a:solidFill>
                  <a:ea typeface="楷体_GB2312" panose="02010609030101010101" pitchFamily="49" charset="-122"/>
                </a:rPr>
                <a:t>U</a:t>
              </a:r>
              <a:endParaRPr lang="en-US" altLang="zh-CN" sz="3200" b="1">
                <a:ea typeface="楷体_GB2312" panose="02010609030101010101" pitchFamily="49" charset="-122"/>
              </a:endParaRPr>
            </a:p>
          </p:txBody>
        </p:sp>
      </p:grpSp>
      <p:grpSp>
        <p:nvGrpSpPr>
          <p:cNvPr id="3" name="Group 14"/>
          <p:cNvGrpSpPr/>
          <p:nvPr/>
        </p:nvGrpSpPr>
        <p:grpSpPr bwMode="auto">
          <a:xfrm>
            <a:off x="5943600" y="1758950"/>
            <a:ext cx="914400" cy="1465263"/>
            <a:chOff x="4992" y="1872"/>
            <a:chExt cx="576" cy="923"/>
          </a:xfrm>
        </p:grpSpPr>
        <p:sp>
          <p:nvSpPr>
            <p:cNvPr id="4166" name="Text Box 15"/>
            <p:cNvSpPr txBox="1">
              <a:spLocks noChangeArrowheads="1"/>
            </p:cNvSpPr>
            <p:nvPr/>
          </p:nvSpPr>
          <p:spPr bwMode="auto">
            <a:xfrm>
              <a:off x="5136" y="1872"/>
              <a:ext cx="307" cy="92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solidFill>
                    <a:schemeClr val="folHlink"/>
                  </a:solidFill>
                  <a:ea typeface="宋体" panose="02010600030101010101" pitchFamily="2" charset="-122"/>
                </a:rPr>
                <a:t>-</a:t>
              </a:r>
              <a:endParaRPr lang="en-US" altLang="zh-CN" sz="3600" b="1">
                <a:solidFill>
                  <a:schemeClr val="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167" name="Text Box 16"/>
            <p:cNvSpPr txBox="1">
              <a:spLocks noChangeArrowheads="1"/>
            </p:cNvSpPr>
            <p:nvPr/>
          </p:nvSpPr>
          <p:spPr bwMode="auto">
            <a:xfrm>
              <a:off x="4992" y="2256"/>
              <a:ext cx="576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U</a:t>
              </a:r>
              <a:endParaRPr lang="en-US" altLang="zh-CN" sz="3200" b="1">
                <a:ea typeface="楷体_GB2312" panose="02010609030101010101" pitchFamily="49" charset="-122"/>
              </a:endParaRPr>
            </a:p>
          </p:txBody>
        </p:sp>
      </p:grpSp>
      <p:grpSp>
        <p:nvGrpSpPr>
          <p:cNvPr id="4" name="Group 17"/>
          <p:cNvGrpSpPr/>
          <p:nvPr/>
        </p:nvGrpSpPr>
        <p:grpSpPr bwMode="auto">
          <a:xfrm>
            <a:off x="5192713" y="1131888"/>
            <a:ext cx="1360487" cy="2100262"/>
            <a:chOff x="3319" y="713"/>
            <a:chExt cx="857" cy="1323"/>
          </a:xfrm>
        </p:grpSpPr>
        <p:sp>
          <p:nvSpPr>
            <p:cNvPr id="4163" name="Arc 18"/>
            <p:cNvSpPr/>
            <p:nvPr/>
          </p:nvSpPr>
          <p:spPr bwMode="auto">
            <a:xfrm rot="20363815" flipV="1">
              <a:off x="3319" y="713"/>
              <a:ext cx="480" cy="1091"/>
            </a:xfrm>
            <a:custGeom>
              <a:avLst/>
              <a:gdLst>
                <a:gd name="T0" fmla="*/ 0 w 21600"/>
                <a:gd name="T1" fmla="*/ 0 h 38513"/>
                <a:gd name="T2" fmla="*/ 0 w 21600"/>
                <a:gd name="T3" fmla="*/ 1 h 38513"/>
                <a:gd name="T4" fmla="*/ 0 w 21600"/>
                <a:gd name="T5" fmla="*/ 0 h 38513"/>
                <a:gd name="T6" fmla="*/ 0 60000 65536"/>
                <a:gd name="T7" fmla="*/ 0 60000 65536"/>
                <a:gd name="T8" fmla="*/ 0 60000 65536"/>
                <a:gd name="T9" fmla="*/ 0 w 21600"/>
                <a:gd name="T10" fmla="*/ 0 h 38513"/>
                <a:gd name="T11" fmla="*/ 21600 w 21600"/>
                <a:gd name="T12" fmla="*/ 38513 h 385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38513" fill="none" extrusionOk="0">
                  <a:moveTo>
                    <a:pt x="2830" y="0"/>
                  </a:moveTo>
                  <a:cubicBezTo>
                    <a:pt x="13572" y="1420"/>
                    <a:pt x="21600" y="10578"/>
                    <a:pt x="21600" y="21414"/>
                  </a:cubicBezTo>
                  <a:cubicBezTo>
                    <a:pt x="21600" y="28107"/>
                    <a:pt x="18497" y="34422"/>
                    <a:pt x="13198" y="38512"/>
                  </a:cubicBezTo>
                </a:path>
                <a:path w="21600" h="38513" stroke="0" extrusionOk="0">
                  <a:moveTo>
                    <a:pt x="2830" y="0"/>
                  </a:moveTo>
                  <a:cubicBezTo>
                    <a:pt x="13572" y="1420"/>
                    <a:pt x="21600" y="10578"/>
                    <a:pt x="21600" y="21414"/>
                  </a:cubicBezTo>
                  <a:cubicBezTo>
                    <a:pt x="21600" y="28107"/>
                    <a:pt x="18497" y="34422"/>
                    <a:pt x="13198" y="38512"/>
                  </a:cubicBezTo>
                  <a:lnTo>
                    <a:pt x="0" y="21414"/>
                  </a:lnTo>
                  <a:close/>
                </a:path>
              </a:pathLst>
            </a:custGeom>
            <a:noFill/>
            <a:ln w="38100">
              <a:solidFill>
                <a:srgbClr val="FF9966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64" name="Line 19"/>
            <p:cNvSpPr>
              <a:spLocks noChangeShapeType="1"/>
            </p:cNvSpPr>
            <p:nvPr/>
          </p:nvSpPr>
          <p:spPr bwMode="auto">
            <a:xfrm rot="9129303">
              <a:off x="3499" y="1866"/>
              <a:ext cx="96" cy="0"/>
            </a:xfrm>
            <a:prstGeom prst="line">
              <a:avLst/>
            </a:prstGeom>
            <a:noFill/>
            <a:ln w="38100">
              <a:solidFill>
                <a:srgbClr val="FF9966"/>
              </a:solidFill>
              <a:round/>
              <a:tailEnd type="stealth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65" name="Text Box 20"/>
            <p:cNvSpPr txBox="1">
              <a:spLocks noChangeArrowheads="1"/>
            </p:cNvSpPr>
            <p:nvPr/>
          </p:nvSpPr>
          <p:spPr bwMode="auto">
            <a:xfrm>
              <a:off x="3696" y="1632"/>
              <a:ext cx="480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accent1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3600" baseline="-25000">
                  <a:solidFill>
                    <a:schemeClr val="accent1"/>
                  </a:solidFill>
                  <a:ea typeface="宋体" panose="02010600030101010101" pitchFamily="2" charset="-122"/>
                </a:rPr>
                <a:t>1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</p:grpSp>
      <p:grpSp>
        <p:nvGrpSpPr>
          <p:cNvPr id="5" name="Group 80"/>
          <p:cNvGrpSpPr/>
          <p:nvPr/>
        </p:nvGrpSpPr>
        <p:grpSpPr bwMode="auto">
          <a:xfrm>
            <a:off x="7010400" y="2362200"/>
            <a:ext cx="1106488" cy="1162050"/>
            <a:chOff x="4416" y="1488"/>
            <a:chExt cx="697" cy="732"/>
          </a:xfrm>
        </p:grpSpPr>
        <p:sp>
          <p:nvSpPr>
            <p:cNvPr id="4160" name="Arc 22"/>
            <p:cNvSpPr/>
            <p:nvPr/>
          </p:nvSpPr>
          <p:spPr bwMode="auto">
            <a:xfrm rot="16782057" flipV="1">
              <a:off x="4487" y="1417"/>
              <a:ext cx="429" cy="57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8100">
              <a:solidFill>
                <a:srgbClr val="FF9966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61" name="Line 23"/>
            <p:cNvSpPr>
              <a:spLocks noChangeShapeType="1"/>
            </p:cNvSpPr>
            <p:nvPr/>
          </p:nvSpPr>
          <p:spPr bwMode="auto">
            <a:xfrm rot="5820000">
              <a:off x="4882" y="2000"/>
              <a:ext cx="132" cy="1"/>
            </a:xfrm>
            <a:prstGeom prst="line">
              <a:avLst/>
            </a:prstGeom>
            <a:noFill/>
            <a:ln w="38100">
              <a:solidFill>
                <a:srgbClr val="FF9966"/>
              </a:solidFill>
              <a:round/>
              <a:tailEnd type="stealth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62" name="Text Box 24"/>
            <p:cNvSpPr txBox="1">
              <a:spLocks noChangeArrowheads="1"/>
            </p:cNvSpPr>
            <p:nvPr/>
          </p:nvSpPr>
          <p:spPr bwMode="auto">
            <a:xfrm>
              <a:off x="4692" y="1816"/>
              <a:ext cx="421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accent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I</a:t>
              </a:r>
              <a:r>
                <a:rPr lang="en-US" altLang="zh-CN" sz="3600" b="1" baseline="-25000">
                  <a:solidFill>
                    <a:schemeClr val="accent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3</a:t>
              </a:r>
              <a:endParaRPr lang="en-US" altLang="zh-CN" sz="36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6" name="Group 79"/>
          <p:cNvGrpSpPr/>
          <p:nvPr/>
        </p:nvGrpSpPr>
        <p:grpSpPr bwMode="auto">
          <a:xfrm>
            <a:off x="6934200" y="685800"/>
            <a:ext cx="1152525" cy="1017588"/>
            <a:chOff x="4368" y="432"/>
            <a:chExt cx="726" cy="641"/>
          </a:xfrm>
        </p:grpSpPr>
        <p:sp>
          <p:nvSpPr>
            <p:cNvPr id="4157" name="Arc 26"/>
            <p:cNvSpPr/>
            <p:nvPr/>
          </p:nvSpPr>
          <p:spPr bwMode="auto">
            <a:xfrm rot="16664429" flipV="1">
              <a:off x="4475" y="325"/>
              <a:ext cx="512" cy="726"/>
            </a:xfrm>
            <a:custGeom>
              <a:avLst/>
              <a:gdLst>
                <a:gd name="T0" fmla="*/ 0 w 21600"/>
                <a:gd name="T1" fmla="*/ 0 h 25123"/>
                <a:gd name="T2" fmla="*/ 0 w 21600"/>
                <a:gd name="T3" fmla="*/ 1 h 25123"/>
                <a:gd name="T4" fmla="*/ 0 w 21600"/>
                <a:gd name="T5" fmla="*/ 1 h 25123"/>
                <a:gd name="T6" fmla="*/ 0 60000 65536"/>
                <a:gd name="T7" fmla="*/ 0 60000 65536"/>
                <a:gd name="T8" fmla="*/ 0 60000 65536"/>
                <a:gd name="T9" fmla="*/ 0 w 21600"/>
                <a:gd name="T10" fmla="*/ 0 h 25123"/>
                <a:gd name="T11" fmla="*/ 21600 w 21600"/>
                <a:gd name="T12" fmla="*/ 25123 h 2512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5123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22780"/>
                    <a:pt x="21503" y="23958"/>
                    <a:pt x="21310" y="25122"/>
                  </a:cubicBezTo>
                </a:path>
                <a:path w="21600" h="25123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22780"/>
                    <a:pt x="21503" y="23958"/>
                    <a:pt x="21310" y="25122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8100">
              <a:solidFill>
                <a:srgbClr val="FF9966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58" name="Line 27"/>
            <p:cNvSpPr>
              <a:spLocks noChangeShapeType="1"/>
            </p:cNvSpPr>
            <p:nvPr/>
          </p:nvSpPr>
          <p:spPr bwMode="auto">
            <a:xfrm rot="5820000">
              <a:off x="4998" y="1017"/>
              <a:ext cx="113" cy="0"/>
            </a:xfrm>
            <a:prstGeom prst="line">
              <a:avLst/>
            </a:prstGeom>
            <a:noFill/>
            <a:ln w="38100">
              <a:solidFill>
                <a:srgbClr val="FF9966"/>
              </a:solidFill>
              <a:round/>
              <a:tailEnd type="stealth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59" name="Text Box 28"/>
            <p:cNvSpPr txBox="1">
              <a:spLocks noChangeArrowheads="1"/>
            </p:cNvSpPr>
            <p:nvPr/>
          </p:nvSpPr>
          <p:spPr bwMode="auto">
            <a:xfrm>
              <a:off x="4656" y="480"/>
              <a:ext cx="421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accent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I</a:t>
              </a:r>
              <a:r>
                <a:rPr lang="en-US" altLang="zh-CN" sz="3600" b="1" baseline="-25000">
                  <a:solidFill>
                    <a:schemeClr val="accent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2</a:t>
              </a:r>
              <a:endParaRPr lang="en-US" altLang="zh-CN" sz="36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7" name="Group 29"/>
          <p:cNvGrpSpPr/>
          <p:nvPr/>
        </p:nvGrpSpPr>
        <p:grpSpPr bwMode="auto">
          <a:xfrm>
            <a:off x="4343400" y="457200"/>
            <a:ext cx="4800600" cy="3355975"/>
            <a:chOff x="2688" y="288"/>
            <a:chExt cx="3024" cy="2114"/>
          </a:xfrm>
        </p:grpSpPr>
        <p:grpSp>
          <p:nvGrpSpPr>
            <p:cNvPr id="4118" name="Group 30"/>
            <p:cNvGrpSpPr/>
            <p:nvPr/>
          </p:nvGrpSpPr>
          <p:grpSpPr bwMode="auto">
            <a:xfrm>
              <a:off x="2688" y="288"/>
              <a:ext cx="2544" cy="2114"/>
              <a:chOff x="-816" y="1392"/>
              <a:chExt cx="2544" cy="2114"/>
            </a:xfrm>
          </p:grpSpPr>
          <p:sp>
            <p:nvSpPr>
              <p:cNvPr id="4125" name="Oval 31"/>
              <p:cNvSpPr>
                <a:spLocks noChangeArrowheads="1"/>
              </p:cNvSpPr>
              <p:nvPr/>
            </p:nvSpPr>
            <p:spPr bwMode="auto">
              <a:xfrm>
                <a:off x="1632" y="2304"/>
                <a:ext cx="83" cy="104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26" name="Oval 32"/>
              <p:cNvSpPr>
                <a:spLocks noChangeArrowheads="1"/>
              </p:cNvSpPr>
              <p:nvPr/>
            </p:nvSpPr>
            <p:spPr bwMode="auto">
              <a:xfrm>
                <a:off x="672" y="3408"/>
                <a:ext cx="83" cy="98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27" name="Oval 33"/>
              <p:cNvSpPr>
                <a:spLocks noChangeArrowheads="1"/>
              </p:cNvSpPr>
              <p:nvPr/>
            </p:nvSpPr>
            <p:spPr bwMode="auto">
              <a:xfrm>
                <a:off x="576" y="2496"/>
                <a:ext cx="288" cy="28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28" name="Text Box 34"/>
              <p:cNvSpPr txBox="1">
                <a:spLocks noChangeArrowheads="1"/>
              </p:cNvSpPr>
              <p:nvPr/>
            </p:nvSpPr>
            <p:spPr bwMode="auto">
              <a:xfrm>
                <a:off x="-816" y="2400"/>
                <a:ext cx="576" cy="3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宋体" panose="02010600030101010101" pitchFamily="2" charset="-122"/>
                  </a:rPr>
                  <a:t> </a:t>
                </a:r>
                <a:r>
                  <a:rPr lang="en-US" altLang="zh-CN" sz="2800">
                    <a:ea typeface="宋体" panose="02010600030101010101" pitchFamily="2" charset="-122"/>
                  </a:rPr>
                  <a:t>7V</a:t>
                </a:r>
                <a:endParaRPr lang="en-US" altLang="zh-CN" sz="2400">
                  <a:ea typeface="宋体" panose="02010600030101010101" pitchFamily="2" charset="-122"/>
                </a:endParaRPr>
              </a:p>
            </p:txBody>
          </p:sp>
          <p:sp>
            <p:nvSpPr>
              <p:cNvPr id="4129" name="Oval 35"/>
              <p:cNvSpPr>
                <a:spLocks noChangeArrowheads="1"/>
              </p:cNvSpPr>
              <p:nvPr/>
            </p:nvSpPr>
            <p:spPr bwMode="auto">
              <a:xfrm>
                <a:off x="-394" y="2354"/>
                <a:ext cx="325" cy="30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30" name="Line 36"/>
              <p:cNvSpPr>
                <a:spLocks noChangeShapeType="1"/>
              </p:cNvSpPr>
              <p:nvPr/>
            </p:nvSpPr>
            <p:spPr bwMode="auto">
              <a:xfrm>
                <a:off x="-240" y="1440"/>
                <a:ext cx="0" cy="201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31" name="Text Box 37"/>
              <p:cNvSpPr txBox="1">
                <a:spLocks noChangeArrowheads="1"/>
              </p:cNvSpPr>
              <p:nvPr/>
            </p:nvSpPr>
            <p:spPr bwMode="auto">
              <a:xfrm>
                <a:off x="-533" y="2045"/>
                <a:ext cx="371" cy="92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600" b="1">
                    <a:ea typeface="宋体" panose="02010600030101010101" pitchFamily="2" charset="-122"/>
                  </a:rPr>
                  <a:t>+</a:t>
                </a:r>
              </a:p>
              <a:p>
                <a:r>
                  <a:rPr lang="en-US" altLang="zh-CN" sz="3600" b="1">
                    <a:ea typeface="宋体" panose="02010600030101010101" pitchFamily="2" charset="-122"/>
                  </a:rPr>
                  <a:t>-</a:t>
                </a:r>
              </a:p>
            </p:txBody>
          </p:sp>
          <p:sp>
            <p:nvSpPr>
              <p:cNvPr id="4132" name="Line 38"/>
              <p:cNvSpPr>
                <a:spLocks noChangeShapeType="1"/>
              </p:cNvSpPr>
              <p:nvPr/>
            </p:nvSpPr>
            <p:spPr bwMode="auto">
              <a:xfrm rot="5377999">
                <a:off x="649" y="2951"/>
                <a:ext cx="144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33" name="Rectangle 39"/>
              <p:cNvSpPr>
                <a:spLocks noChangeArrowheads="1"/>
              </p:cNvSpPr>
              <p:nvPr/>
            </p:nvSpPr>
            <p:spPr bwMode="auto">
              <a:xfrm rot="5400000">
                <a:off x="1513" y="2846"/>
                <a:ext cx="283" cy="141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34" name="Line 40"/>
              <p:cNvSpPr>
                <a:spLocks noChangeShapeType="1"/>
              </p:cNvSpPr>
              <p:nvPr/>
            </p:nvSpPr>
            <p:spPr bwMode="auto">
              <a:xfrm flipH="1">
                <a:off x="1665" y="3055"/>
                <a:ext cx="0" cy="38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35" name="Rectangle 41"/>
              <p:cNvSpPr>
                <a:spLocks noChangeArrowheads="1"/>
              </p:cNvSpPr>
              <p:nvPr/>
            </p:nvSpPr>
            <p:spPr bwMode="auto">
              <a:xfrm rot="5400000">
                <a:off x="563" y="3085"/>
                <a:ext cx="283" cy="161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36" name="Line 42"/>
              <p:cNvSpPr>
                <a:spLocks noChangeShapeType="1"/>
              </p:cNvSpPr>
              <p:nvPr/>
            </p:nvSpPr>
            <p:spPr bwMode="auto">
              <a:xfrm>
                <a:off x="720" y="3312"/>
                <a:ext cx="0" cy="14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4137" name="Group 43"/>
              <p:cNvGrpSpPr/>
              <p:nvPr/>
            </p:nvGrpSpPr>
            <p:grpSpPr bwMode="auto">
              <a:xfrm>
                <a:off x="624" y="1440"/>
                <a:ext cx="141" cy="946"/>
                <a:chOff x="3600" y="672"/>
                <a:chExt cx="168" cy="1138"/>
              </a:xfrm>
            </p:grpSpPr>
            <p:sp>
              <p:nvSpPr>
                <p:cNvPr id="4154" name="Rectangle 44"/>
                <p:cNvSpPr>
                  <a:spLocks noChangeArrowheads="1"/>
                </p:cNvSpPr>
                <p:nvPr/>
              </p:nvSpPr>
              <p:spPr bwMode="auto">
                <a:xfrm rot="5400000">
                  <a:off x="3514" y="1094"/>
                  <a:ext cx="340" cy="168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155" name="Line 45"/>
                <p:cNvSpPr>
                  <a:spLocks noChangeShapeType="1"/>
                </p:cNvSpPr>
                <p:nvPr/>
              </p:nvSpPr>
              <p:spPr bwMode="auto">
                <a:xfrm flipH="1" flipV="1">
                  <a:off x="3696" y="672"/>
                  <a:ext cx="0" cy="34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156" name="Line 46"/>
                <p:cNvSpPr>
                  <a:spLocks noChangeShapeType="1"/>
                </p:cNvSpPr>
                <p:nvPr/>
              </p:nvSpPr>
              <p:spPr bwMode="auto">
                <a:xfrm flipH="1">
                  <a:off x="3696" y="1344"/>
                  <a:ext cx="0" cy="46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38" name="Group 47"/>
              <p:cNvGrpSpPr/>
              <p:nvPr/>
            </p:nvGrpSpPr>
            <p:grpSpPr bwMode="auto">
              <a:xfrm>
                <a:off x="1587" y="1440"/>
                <a:ext cx="141" cy="946"/>
                <a:chOff x="3600" y="672"/>
                <a:chExt cx="168" cy="1138"/>
              </a:xfrm>
            </p:grpSpPr>
            <p:sp>
              <p:nvSpPr>
                <p:cNvPr id="4151" name="Rectangle 48"/>
                <p:cNvSpPr>
                  <a:spLocks noChangeArrowheads="1"/>
                </p:cNvSpPr>
                <p:nvPr/>
              </p:nvSpPr>
              <p:spPr bwMode="auto">
                <a:xfrm rot="5400000">
                  <a:off x="3514" y="1094"/>
                  <a:ext cx="340" cy="168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152" name="Line 49"/>
                <p:cNvSpPr>
                  <a:spLocks noChangeShapeType="1"/>
                </p:cNvSpPr>
                <p:nvPr/>
              </p:nvSpPr>
              <p:spPr bwMode="auto">
                <a:xfrm flipH="1" flipV="1">
                  <a:off x="3696" y="672"/>
                  <a:ext cx="0" cy="34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153" name="Line 50"/>
                <p:cNvSpPr>
                  <a:spLocks noChangeShapeType="1"/>
                </p:cNvSpPr>
                <p:nvPr/>
              </p:nvSpPr>
              <p:spPr bwMode="auto">
                <a:xfrm flipH="1">
                  <a:off x="3696" y="1344"/>
                  <a:ext cx="0" cy="46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39" name="Group 51"/>
              <p:cNvGrpSpPr/>
              <p:nvPr/>
            </p:nvGrpSpPr>
            <p:grpSpPr bwMode="auto">
              <a:xfrm rot="5333265">
                <a:off x="1110" y="1872"/>
                <a:ext cx="140" cy="952"/>
                <a:chOff x="3600" y="672"/>
                <a:chExt cx="168" cy="1138"/>
              </a:xfrm>
            </p:grpSpPr>
            <p:sp>
              <p:nvSpPr>
                <p:cNvPr id="4148" name="Rectangle 52"/>
                <p:cNvSpPr>
                  <a:spLocks noChangeArrowheads="1"/>
                </p:cNvSpPr>
                <p:nvPr/>
              </p:nvSpPr>
              <p:spPr bwMode="auto">
                <a:xfrm rot="5400000">
                  <a:off x="3514" y="1094"/>
                  <a:ext cx="340" cy="168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149" name="Line 53"/>
                <p:cNvSpPr>
                  <a:spLocks noChangeShapeType="1"/>
                </p:cNvSpPr>
                <p:nvPr/>
              </p:nvSpPr>
              <p:spPr bwMode="auto">
                <a:xfrm flipH="1" flipV="1">
                  <a:off x="3696" y="672"/>
                  <a:ext cx="0" cy="34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150" name="Line 54"/>
                <p:cNvSpPr>
                  <a:spLocks noChangeShapeType="1"/>
                </p:cNvSpPr>
                <p:nvPr/>
              </p:nvSpPr>
              <p:spPr bwMode="auto">
                <a:xfrm flipH="1">
                  <a:off x="3696" y="1344"/>
                  <a:ext cx="0" cy="46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4140" name="Line 55"/>
              <p:cNvSpPr>
                <a:spLocks noChangeShapeType="1"/>
              </p:cNvSpPr>
              <p:nvPr/>
            </p:nvSpPr>
            <p:spPr bwMode="auto">
              <a:xfrm>
                <a:off x="576" y="2640"/>
                <a:ext cx="28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41" name="Line 56"/>
              <p:cNvSpPr>
                <a:spLocks noChangeShapeType="1"/>
              </p:cNvSpPr>
              <p:nvPr/>
            </p:nvSpPr>
            <p:spPr bwMode="auto">
              <a:xfrm>
                <a:off x="720" y="2784"/>
                <a:ext cx="0" cy="14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42" name="Line 57"/>
              <p:cNvSpPr>
                <a:spLocks noChangeShapeType="1"/>
              </p:cNvSpPr>
              <p:nvPr/>
            </p:nvSpPr>
            <p:spPr bwMode="auto">
              <a:xfrm>
                <a:off x="720" y="2352"/>
                <a:ext cx="0" cy="14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43" name="Line 58"/>
              <p:cNvSpPr>
                <a:spLocks noChangeShapeType="1"/>
              </p:cNvSpPr>
              <p:nvPr/>
            </p:nvSpPr>
            <p:spPr bwMode="auto">
              <a:xfrm>
                <a:off x="1680" y="2352"/>
                <a:ext cx="0" cy="43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44" name="Line 59"/>
              <p:cNvSpPr>
                <a:spLocks noChangeShapeType="1"/>
              </p:cNvSpPr>
              <p:nvPr/>
            </p:nvSpPr>
            <p:spPr bwMode="auto">
              <a:xfrm flipH="1">
                <a:off x="-240" y="1440"/>
                <a:ext cx="192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45" name="Line 60"/>
              <p:cNvSpPr>
                <a:spLocks noChangeShapeType="1"/>
              </p:cNvSpPr>
              <p:nvPr/>
            </p:nvSpPr>
            <p:spPr bwMode="auto">
              <a:xfrm flipH="1">
                <a:off x="-240" y="3456"/>
                <a:ext cx="192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46" name="Oval 61"/>
              <p:cNvSpPr>
                <a:spLocks noChangeArrowheads="1"/>
              </p:cNvSpPr>
              <p:nvPr/>
            </p:nvSpPr>
            <p:spPr bwMode="auto">
              <a:xfrm>
                <a:off x="672" y="2304"/>
                <a:ext cx="83" cy="98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147" name="Oval 62"/>
              <p:cNvSpPr>
                <a:spLocks noChangeArrowheads="1"/>
              </p:cNvSpPr>
              <p:nvPr/>
            </p:nvSpPr>
            <p:spPr bwMode="auto">
              <a:xfrm>
                <a:off x="672" y="1392"/>
                <a:ext cx="83" cy="98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4119" name="Text Box 63"/>
            <p:cNvSpPr txBox="1">
              <a:spLocks noChangeArrowheads="1"/>
            </p:cNvSpPr>
            <p:nvPr/>
          </p:nvSpPr>
          <p:spPr bwMode="auto">
            <a:xfrm>
              <a:off x="5204" y="1632"/>
              <a:ext cx="336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1</a:t>
              </a:r>
            </a:p>
          </p:txBody>
        </p:sp>
        <p:sp>
          <p:nvSpPr>
            <p:cNvPr id="4120" name="Text Box 64"/>
            <p:cNvSpPr txBox="1">
              <a:spLocks noChangeArrowheads="1"/>
            </p:cNvSpPr>
            <p:nvPr/>
          </p:nvSpPr>
          <p:spPr bwMode="auto">
            <a:xfrm>
              <a:off x="5252" y="624"/>
              <a:ext cx="460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4121" name="Text Box 65"/>
            <p:cNvSpPr txBox="1">
              <a:spLocks noChangeArrowheads="1"/>
            </p:cNvSpPr>
            <p:nvPr/>
          </p:nvSpPr>
          <p:spPr bwMode="auto">
            <a:xfrm>
              <a:off x="4272" y="1584"/>
              <a:ext cx="479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7A</a:t>
              </a:r>
            </a:p>
          </p:txBody>
        </p:sp>
        <p:graphicFrame>
          <p:nvGraphicFramePr>
            <p:cNvPr id="4098" name="Object 66"/>
            <p:cNvGraphicFramePr>
              <a:graphicFrameLocks noChangeAspect="1"/>
            </p:cNvGraphicFramePr>
            <p:nvPr/>
          </p:nvGraphicFramePr>
          <p:xfrm>
            <a:off x="4460" y="1964"/>
            <a:ext cx="244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0" name="Equation" r:id="rId5" imgW="3962400" imgH="3962400" progId="Equation.DSMT4">
                    <p:embed/>
                  </p:oleObj>
                </mc:Choice>
                <mc:Fallback>
                  <p:oleObj name="Equation" r:id="rId5" imgW="3962400" imgH="3962400" progId="Equation.DSMT4">
                    <p:embed/>
                    <p:pic>
                      <p:nvPicPr>
                        <p:cNvPr id="0" name="Object 6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460" y="1964"/>
                          <a:ext cx="244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99" name="Object 67"/>
            <p:cNvGraphicFramePr>
              <a:graphicFrameLocks noChangeAspect="1"/>
            </p:cNvGraphicFramePr>
            <p:nvPr/>
          </p:nvGraphicFramePr>
          <p:xfrm>
            <a:off x="4652" y="912"/>
            <a:ext cx="244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1" name="Equation" r:id="rId7" imgW="3962400" imgH="3962400" progId="Equation.DSMT4">
                    <p:embed/>
                  </p:oleObj>
                </mc:Choice>
                <mc:Fallback>
                  <p:oleObj name="Equation" r:id="rId7" imgW="3962400" imgH="3962400" progId="Equation.DSMT4">
                    <p:embed/>
                    <p:pic>
                      <p:nvPicPr>
                        <p:cNvPr id="0" name="Object 6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652" y="912"/>
                          <a:ext cx="244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122" name="Text Box 68"/>
            <p:cNvSpPr txBox="1">
              <a:spLocks noChangeArrowheads="1"/>
            </p:cNvSpPr>
            <p:nvPr/>
          </p:nvSpPr>
          <p:spPr bwMode="auto">
            <a:xfrm>
              <a:off x="4292" y="1872"/>
              <a:ext cx="336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4123" name="Text Box 69"/>
            <p:cNvSpPr txBox="1">
              <a:spLocks noChangeArrowheads="1"/>
            </p:cNvSpPr>
            <p:nvPr/>
          </p:nvSpPr>
          <p:spPr bwMode="auto">
            <a:xfrm>
              <a:off x="4272" y="576"/>
              <a:ext cx="336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1</a:t>
              </a:r>
              <a:r>
                <a:rPr lang="en-US" altLang="zh-CN" sz="3200" b="1">
                  <a:ea typeface="宋体" panose="02010600030101010101" pitchFamily="2" charset="-122"/>
                </a:rPr>
                <a:t>   </a:t>
              </a:r>
            </a:p>
          </p:txBody>
        </p:sp>
        <p:sp>
          <p:nvSpPr>
            <p:cNvPr id="4124" name="Text Box 70"/>
            <p:cNvSpPr txBox="1">
              <a:spLocks noChangeArrowheads="1"/>
            </p:cNvSpPr>
            <p:nvPr/>
          </p:nvSpPr>
          <p:spPr bwMode="auto">
            <a:xfrm>
              <a:off x="4484" y="835"/>
              <a:ext cx="336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3</a:t>
              </a:r>
            </a:p>
          </p:txBody>
        </p:sp>
        <p:graphicFrame>
          <p:nvGraphicFramePr>
            <p:cNvPr id="4100" name="Object 71"/>
            <p:cNvGraphicFramePr>
              <a:graphicFrameLocks noChangeAspect="1"/>
            </p:cNvGraphicFramePr>
            <p:nvPr/>
          </p:nvGraphicFramePr>
          <p:xfrm>
            <a:off x="4412" y="668"/>
            <a:ext cx="244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2" name="Equation" r:id="rId9" imgW="3962400" imgH="3962400" progId="Equation.DSMT4">
                    <p:embed/>
                  </p:oleObj>
                </mc:Choice>
                <mc:Fallback>
                  <p:oleObj name="Equation" r:id="rId9" imgW="3962400" imgH="3962400" progId="Equation.DSMT4">
                    <p:embed/>
                    <p:pic>
                      <p:nvPicPr>
                        <p:cNvPr id="0" name="Object 71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4412" y="668"/>
                          <a:ext cx="244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101" name="Object 72"/>
            <p:cNvGraphicFramePr>
              <a:graphicFrameLocks noChangeAspect="1"/>
            </p:cNvGraphicFramePr>
            <p:nvPr/>
          </p:nvGraphicFramePr>
          <p:xfrm>
            <a:off x="5348" y="1724"/>
            <a:ext cx="244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3" name="Equation" r:id="rId11" imgW="3962400" imgH="3962400" progId="Equation.DSMT4">
                    <p:embed/>
                  </p:oleObj>
                </mc:Choice>
                <mc:Fallback>
                  <p:oleObj name="Equation" r:id="rId11" imgW="3962400" imgH="3962400" progId="Equation.DSMT4">
                    <p:embed/>
                    <p:pic>
                      <p:nvPicPr>
                        <p:cNvPr id="0" name="Object 72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348" y="1724"/>
                          <a:ext cx="244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102" name="Object 73"/>
            <p:cNvGraphicFramePr>
              <a:graphicFrameLocks noChangeAspect="1"/>
            </p:cNvGraphicFramePr>
            <p:nvPr/>
          </p:nvGraphicFramePr>
          <p:xfrm>
            <a:off x="5396" y="716"/>
            <a:ext cx="244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4" name="Equation" r:id="rId13" imgW="3962400" imgH="3962400" progId="Equation.DSMT4">
                    <p:embed/>
                  </p:oleObj>
                </mc:Choice>
                <mc:Fallback>
                  <p:oleObj name="Equation" r:id="rId13" imgW="3962400" imgH="3962400" progId="Equation.DSMT4">
                    <p:embed/>
                    <p:pic>
                      <p:nvPicPr>
                        <p:cNvPr id="0" name="Object 73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5396" y="716"/>
                          <a:ext cx="244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279052" name="AutoShape 76"/>
          <p:cNvSpPr/>
          <p:nvPr/>
        </p:nvSpPr>
        <p:spPr bwMode="auto">
          <a:xfrm>
            <a:off x="38100" y="2863850"/>
            <a:ext cx="304800" cy="3049588"/>
          </a:xfrm>
          <a:prstGeom prst="leftBrace">
            <a:avLst>
              <a:gd name="adj1" fmla="val 83377"/>
              <a:gd name="adj2" fmla="val 50000"/>
            </a:avLst>
          </a:prstGeom>
          <a:noFill/>
          <a:ln w="381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89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89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78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" presetClass="entr" presetSubtype="3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78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6" dur="500"/>
                                        <p:tgtEl>
                                          <p:spTgt spid="1278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278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278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78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278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279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8978" grpId="0" autoUpdateAnimBg="0"/>
      <p:bldP spid="1278980" grpId="0" autoUpdateAnimBg="0"/>
      <p:bldP spid="1278981" grpId="0" animBg="1" autoUpdateAnimBg="0"/>
      <p:bldP spid="1278983" grpId="0" autoUpdateAnimBg="0"/>
      <p:bldP spid="1278984" grpId="0" autoUpdateAnimBg="0"/>
      <p:bldP spid="1278985" grpId="0" autoUpdateAnimBg="0"/>
      <p:bldP spid="1278986" grpId="0" autoUpdateAnimBg="0"/>
      <p:bldP spid="127905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02" name="Rectangle 2"/>
          <p:cNvSpPr>
            <a:spLocks noGrp="1" noChangeArrowheads="1"/>
          </p:cNvSpPr>
          <p:nvPr>
            <p:ph type="title"/>
          </p:nvPr>
        </p:nvSpPr>
        <p:spPr>
          <a:xfrm>
            <a:off x="323850" y="76200"/>
            <a:ext cx="1809750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4</a:t>
            </a:r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：</a:t>
            </a:r>
          </a:p>
        </p:txBody>
      </p:sp>
      <p:sp>
        <p:nvSpPr>
          <p:cNvPr id="1280004" name="Text Box 4"/>
          <p:cNvSpPr txBox="1">
            <a:spLocks noChangeArrowheads="1"/>
          </p:cNvSpPr>
          <p:nvPr/>
        </p:nvSpPr>
        <p:spPr bwMode="auto">
          <a:xfrm>
            <a:off x="1911350" y="334963"/>
            <a:ext cx="4800600" cy="579437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用网孔法求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Ix</a:t>
            </a:r>
            <a:r>
              <a:rPr lang="en-US" altLang="zh-CN" sz="3200">
                <a:solidFill>
                  <a:srgbClr val="F4002E"/>
                </a:solidFill>
                <a:ea typeface="楷体_GB2312" panose="02010609030101010101" pitchFamily="49" charset="-122"/>
              </a:rPr>
              <a:t> </a:t>
            </a:r>
            <a:r>
              <a:rPr lang="zh-CN" altLang="en-US" sz="3200">
                <a:ea typeface="楷体_GB2312" panose="02010609030101010101" pitchFamily="49" charset="-122"/>
              </a:rPr>
              <a:t>。 </a:t>
            </a:r>
          </a:p>
        </p:txBody>
      </p:sp>
      <p:sp>
        <p:nvSpPr>
          <p:cNvPr id="1280005" name="Text Box 5"/>
          <p:cNvSpPr txBox="1">
            <a:spLocks noChangeArrowheads="1"/>
          </p:cNvSpPr>
          <p:nvPr/>
        </p:nvSpPr>
        <p:spPr bwMode="auto">
          <a:xfrm>
            <a:off x="304800" y="1905000"/>
            <a:ext cx="3962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(1) 12I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2I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= 6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8Ix</a:t>
            </a:r>
          </a:p>
        </p:txBody>
      </p:sp>
      <p:sp>
        <p:nvSpPr>
          <p:cNvPr id="1280006" name="Text Box 6"/>
          <p:cNvSpPr txBox="1">
            <a:spLocks noChangeArrowheads="1"/>
          </p:cNvSpPr>
          <p:nvPr/>
        </p:nvSpPr>
        <p:spPr bwMode="auto">
          <a:xfrm>
            <a:off x="457200" y="1219200"/>
            <a:ext cx="1524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</a:t>
            </a:r>
            <a:r>
              <a:rPr lang="zh-CN" altLang="en-US" sz="3200">
                <a:solidFill>
                  <a:schemeClr val="folHlink"/>
                </a:solidFill>
              </a:rPr>
              <a:t>解：</a:t>
            </a:r>
          </a:p>
        </p:txBody>
      </p:sp>
      <p:sp>
        <p:nvSpPr>
          <p:cNvPr id="1280007" name="Text Box 7"/>
          <p:cNvSpPr txBox="1">
            <a:spLocks noChangeArrowheads="1"/>
          </p:cNvSpPr>
          <p:nvPr/>
        </p:nvSpPr>
        <p:spPr bwMode="auto">
          <a:xfrm>
            <a:off x="304800" y="2667000"/>
            <a:ext cx="3962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(2)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2I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+ 6I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= 8Ix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4</a:t>
            </a:r>
          </a:p>
        </p:txBody>
      </p:sp>
      <p:sp>
        <p:nvSpPr>
          <p:cNvPr id="1280008" name="Text Box 8"/>
          <p:cNvSpPr txBox="1">
            <a:spLocks noChangeArrowheads="1"/>
          </p:cNvSpPr>
          <p:nvPr/>
        </p:nvSpPr>
        <p:spPr bwMode="auto">
          <a:xfrm>
            <a:off x="304800" y="3352800"/>
            <a:ext cx="4038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(3) I</a:t>
            </a:r>
            <a:r>
              <a:rPr lang="en-US" altLang="zh-CN" sz="3200" baseline="-25000">
                <a:ea typeface="楷体_GB2312" panose="02010609030101010101" pitchFamily="49" charset="-122"/>
              </a:rPr>
              <a:t>2 </a:t>
            </a:r>
            <a:r>
              <a:rPr lang="en-US" altLang="zh-CN" sz="3200">
                <a:ea typeface="楷体_GB2312" panose="02010609030101010101" pitchFamily="49" charset="-122"/>
              </a:rPr>
              <a:t>= Ix</a:t>
            </a:r>
            <a:r>
              <a:rPr lang="en-US" altLang="zh-CN" sz="3200" b="1">
                <a:ea typeface="楷体_GB2312" panose="02010609030101010101" pitchFamily="49" charset="-122"/>
              </a:rPr>
              <a:t>   </a:t>
            </a:r>
            <a:r>
              <a:rPr lang="zh-CN" altLang="zh-CN" sz="3200">
                <a:ea typeface="楷体_GB2312" panose="02010609030101010101" pitchFamily="49" charset="-122"/>
              </a:rPr>
              <a:t>制约方程</a:t>
            </a:r>
            <a:r>
              <a:rPr lang="zh-CN" altLang="en-US" sz="3200" b="1">
                <a:ea typeface="楷体_GB2312" panose="02010609030101010101" pitchFamily="49" charset="-122"/>
              </a:rPr>
              <a:t> </a:t>
            </a:r>
          </a:p>
        </p:txBody>
      </p:sp>
      <p:sp>
        <p:nvSpPr>
          <p:cNvPr id="1280009" name="Text Box 9"/>
          <p:cNvSpPr txBox="1">
            <a:spLocks noChangeArrowheads="1"/>
          </p:cNvSpPr>
          <p:nvPr/>
        </p:nvSpPr>
        <p:spPr bwMode="auto">
          <a:xfrm>
            <a:off x="533400" y="4724400"/>
            <a:ext cx="3962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12I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 baseline="-25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2Ix </a:t>
            </a:r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= 6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8Ix</a:t>
            </a:r>
          </a:p>
        </p:txBody>
      </p:sp>
      <p:sp>
        <p:nvSpPr>
          <p:cNvPr id="1280010" name="Text Box 10"/>
          <p:cNvSpPr txBox="1">
            <a:spLocks noChangeArrowheads="1"/>
          </p:cNvSpPr>
          <p:nvPr/>
        </p:nvSpPr>
        <p:spPr bwMode="auto">
          <a:xfrm>
            <a:off x="533400" y="5638800"/>
            <a:ext cx="3733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2I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+ 6Ix = 8Ix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4</a:t>
            </a:r>
          </a:p>
        </p:txBody>
      </p:sp>
      <p:sp>
        <p:nvSpPr>
          <p:cNvPr id="1280011" name="Text Box 11"/>
          <p:cNvSpPr txBox="1">
            <a:spLocks noChangeArrowheads="1"/>
          </p:cNvSpPr>
          <p:nvPr/>
        </p:nvSpPr>
        <p:spPr bwMode="auto">
          <a:xfrm>
            <a:off x="609600" y="4038600"/>
            <a:ext cx="2895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网孔方程为：</a:t>
            </a:r>
          </a:p>
        </p:txBody>
      </p:sp>
      <p:sp>
        <p:nvSpPr>
          <p:cNvPr id="1280012" name="Text Box 12"/>
          <p:cNvSpPr txBox="1">
            <a:spLocks noChangeArrowheads="1"/>
          </p:cNvSpPr>
          <p:nvPr/>
        </p:nvSpPr>
        <p:spPr bwMode="auto">
          <a:xfrm>
            <a:off x="5334000" y="3200400"/>
            <a:ext cx="1828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整理后：</a:t>
            </a:r>
          </a:p>
        </p:txBody>
      </p:sp>
      <p:sp>
        <p:nvSpPr>
          <p:cNvPr id="1280013" name="Line 13"/>
          <p:cNvSpPr>
            <a:spLocks noChangeShapeType="1"/>
          </p:cNvSpPr>
          <p:nvPr/>
        </p:nvSpPr>
        <p:spPr bwMode="auto">
          <a:xfrm>
            <a:off x="4800600" y="3429000"/>
            <a:ext cx="0" cy="304800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80014" name="Text Box 14"/>
          <p:cNvSpPr txBox="1">
            <a:spLocks noChangeArrowheads="1"/>
          </p:cNvSpPr>
          <p:nvPr/>
        </p:nvSpPr>
        <p:spPr bwMode="auto">
          <a:xfrm>
            <a:off x="5305425" y="4495800"/>
            <a:ext cx="28956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2I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 baseline="-25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2Ix =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4</a:t>
            </a:r>
          </a:p>
        </p:txBody>
      </p:sp>
      <p:sp>
        <p:nvSpPr>
          <p:cNvPr id="1280015" name="Text Box 15"/>
          <p:cNvSpPr txBox="1">
            <a:spLocks noChangeArrowheads="1"/>
          </p:cNvSpPr>
          <p:nvPr/>
        </p:nvSpPr>
        <p:spPr bwMode="auto">
          <a:xfrm>
            <a:off x="5229225" y="3886200"/>
            <a:ext cx="29718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12I</a:t>
            </a:r>
            <a:r>
              <a:rPr lang="en-US" altLang="zh-CN" sz="3200" baseline="-25000">
                <a:ea typeface="楷体_GB2312" panose="02010609030101010101" pitchFamily="49" charset="-122"/>
              </a:rPr>
              <a:t>1 </a:t>
            </a:r>
            <a:r>
              <a:rPr lang="en-US" altLang="zh-CN" sz="3200">
                <a:ea typeface="楷体_GB2312" panose="02010609030101010101" pitchFamily="49" charset="-122"/>
              </a:rPr>
              <a:t>+ 6Ix </a:t>
            </a:r>
            <a:r>
              <a:rPr lang="en-US" altLang="zh-CN" sz="3200" baseline="-250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ea typeface="楷体_GB2312" panose="02010609030101010101" pitchFamily="49" charset="-122"/>
              </a:rPr>
              <a:t>= 6</a:t>
            </a:r>
            <a:r>
              <a:rPr lang="en-US" altLang="zh-CN" sz="3200" b="1">
                <a:ea typeface="楷体_GB2312" panose="02010609030101010101" pitchFamily="49" charset="-122"/>
              </a:rPr>
              <a:t> </a:t>
            </a:r>
          </a:p>
        </p:txBody>
      </p:sp>
      <p:sp>
        <p:nvSpPr>
          <p:cNvPr id="1280016" name="Text Box 16"/>
          <p:cNvSpPr txBox="1">
            <a:spLocks noChangeArrowheads="1"/>
          </p:cNvSpPr>
          <p:nvPr/>
        </p:nvSpPr>
        <p:spPr bwMode="auto">
          <a:xfrm>
            <a:off x="5334000" y="5105400"/>
            <a:ext cx="15240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解得：</a:t>
            </a:r>
          </a:p>
        </p:txBody>
      </p:sp>
      <p:sp>
        <p:nvSpPr>
          <p:cNvPr id="1280017" name="Text Box 17"/>
          <p:cNvSpPr txBox="1">
            <a:spLocks noChangeArrowheads="1"/>
          </p:cNvSpPr>
          <p:nvPr/>
        </p:nvSpPr>
        <p:spPr bwMode="auto">
          <a:xfrm>
            <a:off x="5410200" y="5791200"/>
            <a:ext cx="2057400" cy="579438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Ix = 3A</a:t>
            </a:r>
          </a:p>
        </p:txBody>
      </p:sp>
      <p:grpSp>
        <p:nvGrpSpPr>
          <p:cNvPr id="2" name="Group 18"/>
          <p:cNvGrpSpPr/>
          <p:nvPr/>
        </p:nvGrpSpPr>
        <p:grpSpPr bwMode="auto">
          <a:xfrm>
            <a:off x="4102100" y="0"/>
            <a:ext cx="5041900" cy="3048000"/>
            <a:chOff x="2584" y="0"/>
            <a:chExt cx="3176" cy="1920"/>
          </a:xfrm>
        </p:grpSpPr>
        <p:sp>
          <p:nvSpPr>
            <p:cNvPr id="5153" name="Text Box 19"/>
            <p:cNvSpPr txBox="1">
              <a:spLocks noChangeArrowheads="1"/>
            </p:cNvSpPr>
            <p:nvPr/>
          </p:nvSpPr>
          <p:spPr bwMode="auto">
            <a:xfrm>
              <a:off x="4648" y="0"/>
              <a:ext cx="432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4V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5154" name="Oval 20"/>
            <p:cNvSpPr>
              <a:spLocks noChangeArrowheads="1"/>
            </p:cNvSpPr>
            <p:nvPr/>
          </p:nvSpPr>
          <p:spPr bwMode="auto">
            <a:xfrm>
              <a:off x="4648" y="336"/>
              <a:ext cx="336" cy="31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5" name="Line 21"/>
            <p:cNvSpPr>
              <a:spLocks noChangeShapeType="1"/>
            </p:cNvSpPr>
            <p:nvPr/>
          </p:nvSpPr>
          <p:spPr bwMode="auto">
            <a:xfrm>
              <a:off x="5272" y="1392"/>
              <a:ext cx="0" cy="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6" name="Line 22"/>
            <p:cNvSpPr>
              <a:spLocks noChangeShapeType="1"/>
            </p:cNvSpPr>
            <p:nvPr/>
          </p:nvSpPr>
          <p:spPr bwMode="auto">
            <a:xfrm flipV="1">
              <a:off x="5272" y="528"/>
              <a:ext cx="0" cy="52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7" name="Rectangle 23"/>
            <p:cNvSpPr>
              <a:spLocks noChangeArrowheads="1"/>
            </p:cNvSpPr>
            <p:nvPr/>
          </p:nvSpPr>
          <p:spPr bwMode="auto">
            <a:xfrm>
              <a:off x="3561" y="432"/>
              <a:ext cx="358" cy="15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8" name="Rectangle 24"/>
            <p:cNvSpPr>
              <a:spLocks noChangeArrowheads="1"/>
            </p:cNvSpPr>
            <p:nvPr/>
          </p:nvSpPr>
          <p:spPr bwMode="auto">
            <a:xfrm rot="5400000">
              <a:off x="4034" y="1382"/>
              <a:ext cx="340" cy="168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9" name="Line 25"/>
            <p:cNvSpPr>
              <a:spLocks noChangeShapeType="1"/>
            </p:cNvSpPr>
            <p:nvPr/>
          </p:nvSpPr>
          <p:spPr bwMode="auto">
            <a:xfrm>
              <a:off x="3919" y="518"/>
              <a:ext cx="1353" cy="1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0" name="Line 26"/>
            <p:cNvSpPr>
              <a:spLocks noChangeShapeType="1"/>
            </p:cNvSpPr>
            <p:nvPr/>
          </p:nvSpPr>
          <p:spPr bwMode="auto">
            <a:xfrm flipH="1" flipV="1">
              <a:off x="4216" y="480"/>
              <a:ext cx="0" cy="81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1" name="Line 27"/>
            <p:cNvSpPr>
              <a:spLocks noChangeShapeType="1"/>
            </p:cNvSpPr>
            <p:nvPr/>
          </p:nvSpPr>
          <p:spPr bwMode="auto">
            <a:xfrm>
              <a:off x="4216" y="1632"/>
              <a:ext cx="4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2" name="Line 28"/>
            <p:cNvSpPr>
              <a:spLocks noChangeShapeType="1"/>
            </p:cNvSpPr>
            <p:nvPr/>
          </p:nvSpPr>
          <p:spPr bwMode="auto">
            <a:xfrm>
              <a:off x="3151" y="518"/>
              <a:ext cx="41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3" name="Oval 29"/>
            <p:cNvSpPr>
              <a:spLocks noChangeArrowheads="1"/>
            </p:cNvSpPr>
            <p:nvPr/>
          </p:nvSpPr>
          <p:spPr bwMode="auto">
            <a:xfrm>
              <a:off x="4175" y="1816"/>
              <a:ext cx="83" cy="104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4" name="Oval 30"/>
            <p:cNvSpPr>
              <a:spLocks noChangeArrowheads="1"/>
            </p:cNvSpPr>
            <p:nvPr/>
          </p:nvSpPr>
          <p:spPr bwMode="auto">
            <a:xfrm>
              <a:off x="4168" y="480"/>
              <a:ext cx="83" cy="98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5" name="Text Box 31"/>
            <p:cNvSpPr txBox="1">
              <a:spLocks noChangeArrowheads="1"/>
            </p:cNvSpPr>
            <p:nvPr/>
          </p:nvSpPr>
          <p:spPr bwMode="auto">
            <a:xfrm>
              <a:off x="4312" y="1344"/>
              <a:ext cx="461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5166" name="Text Box 32"/>
            <p:cNvSpPr txBox="1">
              <a:spLocks noChangeArrowheads="1"/>
            </p:cNvSpPr>
            <p:nvPr/>
          </p:nvSpPr>
          <p:spPr bwMode="auto">
            <a:xfrm>
              <a:off x="3448" y="576"/>
              <a:ext cx="460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10</a:t>
              </a:r>
            </a:p>
          </p:txBody>
        </p:sp>
        <p:sp>
          <p:nvSpPr>
            <p:cNvPr id="5167" name="Line 33"/>
            <p:cNvSpPr>
              <a:spLocks noChangeShapeType="1"/>
            </p:cNvSpPr>
            <p:nvPr/>
          </p:nvSpPr>
          <p:spPr bwMode="auto">
            <a:xfrm flipV="1">
              <a:off x="3149" y="1872"/>
              <a:ext cx="2123" cy="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8" name="Text Box 34"/>
            <p:cNvSpPr txBox="1">
              <a:spLocks noChangeArrowheads="1"/>
            </p:cNvSpPr>
            <p:nvPr/>
          </p:nvSpPr>
          <p:spPr bwMode="auto">
            <a:xfrm>
              <a:off x="2584" y="1056"/>
              <a:ext cx="576" cy="3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</a:t>
              </a:r>
              <a:r>
                <a:rPr lang="en-US" altLang="zh-CN" sz="2800">
                  <a:ea typeface="宋体" panose="02010600030101010101" pitchFamily="2" charset="-122"/>
                </a:rPr>
                <a:t>6V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5169" name="Oval 35"/>
            <p:cNvSpPr>
              <a:spLocks noChangeArrowheads="1"/>
            </p:cNvSpPr>
            <p:nvPr/>
          </p:nvSpPr>
          <p:spPr bwMode="auto">
            <a:xfrm>
              <a:off x="3034" y="1038"/>
              <a:ext cx="268" cy="30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0" name="Line 36"/>
            <p:cNvSpPr>
              <a:spLocks noChangeShapeType="1"/>
            </p:cNvSpPr>
            <p:nvPr/>
          </p:nvSpPr>
          <p:spPr bwMode="auto">
            <a:xfrm>
              <a:off x="3149" y="508"/>
              <a:ext cx="0" cy="136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1" name="Text Box 37"/>
            <p:cNvSpPr txBox="1">
              <a:spLocks noChangeArrowheads="1"/>
            </p:cNvSpPr>
            <p:nvPr/>
          </p:nvSpPr>
          <p:spPr bwMode="auto">
            <a:xfrm>
              <a:off x="2919" y="729"/>
              <a:ext cx="306" cy="92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ea typeface="宋体" panose="02010600030101010101" pitchFamily="2" charset="-122"/>
                </a:rPr>
                <a:t>-</a:t>
              </a:r>
            </a:p>
          </p:txBody>
        </p:sp>
        <p:graphicFrame>
          <p:nvGraphicFramePr>
            <p:cNvPr id="5122" name="Object 38"/>
            <p:cNvGraphicFramePr>
              <a:graphicFrameLocks noChangeAspect="1"/>
            </p:cNvGraphicFramePr>
            <p:nvPr/>
          </p:nvGraphicFramePr>
          <p:xfrm>
            <a:off x="4460" y="1436"/>
            <a:ext cx="240" cy="2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0" name="Equation" r:id="rId4" imgW="3962400" imgH="3962400" progId="Equation.DSMT4">
                    <p:embed/>
                  </p:oleObj>
                </mc:Choice>
                <mc:Fallback>
                  <p:oleObj name="Equation" r:id="rId4" imgW="3962400" imgH="3962400" progId="Equation.DSMT4">
                    <p:embed/>
                    <p:pic>
                      <p:nvPicPr>
                        <p:cNvPr id="0" name="Object 3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4460" y="1436"/>
                          <a:ext cx="240" cy="24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172" name="Text Box 39"/>
            <p:cNvSpPr txBox="1">
              <a:spLocks noChangeArrowheads="1"/>
            </p:cNvSpPr>
            <p:nvPr/>
          </p:nvSpPr>
          <p:spPr bwMode="auto">
            <a:xfrm>
              <a:off x="5372" y="1200"/>
              <a:ext cx="336" cy="3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4</a:t>
              </a:r>
            </a:p>
          </p:txBody>
        </p:sp>
        <p:graphicFrame>
          <p:nvGraphicFramePr>
            <p:cNvPr id="5123" name="Object 40"/>
            <p:cNvGraphicFramePr>
              <a:graphicFrameLocks noChangeAspect="1"/>
            </p:cNvGraphicFramePr>
            <p:nvPr/>
          </p:nvGraphicFramePr>
          <p:xfrm>
            <a:off x="5516" y="1248"/>
            <a:ext cx="244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1" name="Equation" r:id="rId6" imgW="3962400" imgH="3962400" progId="Equation.DSMT4">
                    <p:embed/>
                  </p:oleObj>
                </mc:Choice>
                <mc:Fallback>
                  <p:oleObj name="Equation" r:id="rId6" imgW="3962400" imgH="3962400" progId="Equation.DSMT4">
                    <p:embed/>
                    <p:pic>
                      <p:nvPicPr>
                        <p:cNvPr id="0" name="Object 4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5516" y="1248"/>
                          <a:ext cx="244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24" name="Object 41"/>
            <p:cNvGraphicFramePr>
              <a:graphicFrameLocks noChangeAspect="1"/>
            </p:cNvGraphicFramePr>
            <p:nvPr/>
          </p:nvGraphicFramePr>
          <p:xfrm>
            <a:off x="3736" y="624"/>
            <a:ext cx="244" cy="2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2" name="Equation" r:id="rId8" imgW="3962400" imgH="3962400" progId="Equation.DSMT4">
                    <p:embed/>
                  </p:oleObj>
                </mc:Choice>
                <mc:Fallback>
                  <p:oleObj name="Equation" r:id="rId8" imgW="3962400" imgH="3962400" progId="Equation.DSMT4">
                    <p:embed/>
                    <p:pic>
                      <p:nvPicPr>
                        <p:cNvPr id="0" name="Object 41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3736" y="624"/>
                          <a:ext cx="244" cy="24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prstShdw prst="shdw17" dir="16200000">
                            <a:srgbClr val="FFFFFF"/>
                          </a:prst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173" name="Line 42"/>
            <p:cNvSpPr>
              <a:spLocks noChangeShapeType="1"/>
            </p:cNvSpPr>
            <p:nvPr/>
          </p:nvSpPr>
          <p:spPr bwMode="auto">
            <a:xfrm rot="5377999">
              <a:off x="5201" y="791"/>
              <a:ext cx="144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4" name="Text Box 43"/>
            <p:cNvSpPr txBox="1">
              <a:spLocks noChangeArrowheads="1"/>
            </p:cNvSpPr>
            <p:nvPr/>
          </p:nvSpPr>
          <p:spPr bwMode="auto">
            <a:xfrm>
              <a:off x="5320" y="624"/>
              <a:ext cx="432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Ix</a:t>
              </a:r>
            </a:p>
          </p:txBody>
        </p:sp>
        <p:sp>
          <p:nvSpPr>
            <p:cNvPr id="5175" name="Rectangle 44"/>
            <p:cNvSpPr>
              <a:spLocks noChangeArrowheads="1"/>
            </p:cNvSpPr>
            <p:nvPr/>
          </p:nvSpPr>
          <p:spPr bwMode="auto">
            <a:xfrm rot="2666469">
              <a:off x="4076" y="864"/>
              <a:ext cx="240" cy="24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6" name="Rectangle 45"/>
            <p:cNvSpPr>
              <a:spLocks noChangeArrowheads="1"/>
            </p:cNvSpPr>
            <p:nvPr/>
          </p:nvSpPr>
          <p:spPr bwMode="auto">
            <a:xfrm rot="5400000">
              <a:off x="5114" y="1142"/>
              <a:ext cx="340" cy="168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7" name="Text Box 46"/>
            <p:cNvSpPr txBox="1">
              <a:spLocks noChangeArrowheads="1"/>
            </p:cNvSpPr>
            <p:nvPr/>
          </p:nvSpPr>
          <p:spPr bwMode="auto">
            <a:xfrm>
              <a:off x="4408" y="96"/>
              <a:ext cx="912" cy="365"/>
            </a:xfrm>
            <a:prstGeom prst="rect">
              <a:avLst/>
            </a:prstGeom>
            <a:noFill/>
            <a:ln w="38100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+       -</a:t>
              </a:r>
            </a:p>
          </p:txBody>
        </p:sp>
        <p:grpSp>
          <p:nvGrpSpPr>
            <p:cNvPr id="5178" name="Group 47"/>
            <p:cNvGrpSpPr/>
            <p:nvPr/>
          </p:nvGrpSpPr>
          <p:grpSpPr bwMode="auto">
            <a:xfrm>
              <a:off x="4264" y="528"/>
              <a:ext cx="624" cy="826"/>
              <a:chOff x="1776" y="2112"/>
              <a:chExt cx="624" cy="826"/>
            </a:xfrm>
          </p:grpSpPr>
          <p:sp>
            <p:nvSpPr>
              <p:cNvPr id="5179" name="Text Box 48"/>
              <p:cNvSpPr txBox="1">
                <a:spLocks noChangeArrowheads="1"/>
              </p:cNvSpPr>
              <p:nvPr/>
            </p:nvSpPr>
            <p:spPr bwMode="auto">
              <a:xfrm>
                <a:off x="1776" y="2112"/>
                <a:ext cx="576" cy="826"/>
              </a:xfrm>
              <a:prstGeom prst="rect">
                <a:avLst/>
              </a:prstGeom>
              <a:noFill/>
              <a:ln w="38100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楷体_GB2312" panose="02010609030101010101" pitchFamily="49" charset="-122"/>
                  </a:rPr>
                  <a:t>+</a:t>
                </a:r>
              </a:p>
              <a:p>
                <a:r>
                  <a:rPr lang="en-US" altLang="zh-CN" sz="3200" b="1">
                    <a:ea typeface="楷体_GB2312" panose="02010609030101010101" pitchFamily="49" charset="-122"/>
                  </a:rPr>
                  <a:t>-</a:t>
                </a:r>
                <a:endParaRPr lang="en-US" altLang="zh-CN" sz="3200">
                  <a:ea typeface="楷体_GB2312" panose="02010609030101010101" pitchFamily="49" charset="-122"/>
                </a:endParaRPr>
              </a:p>
            </p:txBody>
          </p:sp>
          <p:sp>
            <p:nvSpPr>
              <p:cNvPr id="5180" name="Text Box 49"/>
              <p:cNvSpPr txBox="1">
                <a:spLocks noChangeArrowheads="1"/>
              </p:cNvSpPr>
              <p:nvPr/>
            </p:nvSpPr>
            <p:spPr bwMode="auto">
              <a:xfrm>
                <a:off x="1872" y="2352"/>
                <a:ext cx="528" cy="365"/>
              </a:xfrm>
              <a:prstGeom prst="rect">
                <a:avLst/>
              </a:prstGeom>
              <a:noFill/>
              <a:ln w="38100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楷体_GB2312" panose="02010609030101010101" pitchFamily="49" charset="-122"/>
                  </a:rPr>
                  <a:t>8</a:t>
                </a:r>
                <a:r>
                  <a:rPr lang="en-US" altLang="zh-CN" sz="3200">
                    <a:solidFill>
                      <a:schemeClr val="folHlink"/>
                    </a:solidFill>
                    <a:ea typeface="楷体_GB2312" panose="02010609030101010101" pitchFamily="49" charset="-122"/>
                  </a:rPr>
                  <a:t>Ix</a:t>
                </a:r>
              </a:p>
            </p:txBody>
          </p:sp>
        </p:grpSp>
      </p:grpSp>
      <p:grpSp>
        <p:nvGrpSpPr>
          <p:cNvPr id="4" name="Group 50"/>
          <p:cNvGrpSpPr/>
          <p:nvPr/>
        </p:nvGrpSpPr>
        <p:grpSpPr bwMode="auto">
          <a:xfrm>
            <a:off x="7080250" y="1219200"/>
            <a:ext cx="1143000" cy="1250950"/>
            <a:chOff x="4460" y="768"/>
            <a:chExt cx="720" cy="788"/>
          </a:xfrm>
        </p:grpSpPr>
        <p:sp>
          <p:nvSpPr>
            <p:cNvPr id="5149" name="Text Box 51"/>
            <p:cNvSpPr txBox="1">
              <a:spLocks noChangeArrowheads="1"/>
            </p:cNvSpPr>
            <p:nvPr/>
          </p:nvSpPr>
          <p:spPr bwMode="auto">
            <a:xfrm>
              <a:off x="4759" y="1152"/>
              <a:ext cx="421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b="1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I</a:t>
              </a:r>
              <a:r>
                <a:rPr lang="en-US" altLang="zh-CN" sz="3600" b="1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2</a:t>
              </a:r>
              <a:endParaRPr lang="en-US" altLang="zh-CN" sz="36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grpSp>
          <p:nvGrpSpPr>
            <p:cNvPr id="5150" name="Group 52"/>
            <p:cNvGrpSpPr/>
            <p:nvPr/>
          </p:nvGrpSpPr>
          <p:grpSpPr bwMode="auto">
            <a:xfrm>
              <a:off x="4460" y="768"/>
              <a:ext cx="672" cy="672"/>
              <a:chOff x="4704" y="2208"/>
              <a:chExt cx="672" cy="336"/>
            </a:xfrm>
          </p:grpSpPr>
          <p:sp>
            <p:nvSpPr>
              <p:cNvPr id="5151" name="Arc 53"/>
              <p:cNvSpPr/>
              <p:nvPr/>
            </p:nvSpPr>
            <p:spPr bwMode="auto">
              <a:xfrm>
                <a:off x="4704" y="2208"/>
                <a:ext cx="672" cy="288"/>
              </a:xfrm>
              <a:custGeom>
                <a:avLst/>
                <a:gdLst>
                  <a:gd name="T0" fmla="*/ 0 w 21600"/>
                  <a:gd name="T1" fmla="*/ 0 h 21600"/>
                  <a:gd name="T2" fmla="*/ 1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folHlink"/>
                </a:solidFill>
                <a:round/>
              </a:ln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5152" name="Line 54"/>
              <p:cNvSpPr>
                <a:spLocks noChangeShapeType="1"/>
              </p:cNvSpPr>
              <p:nvPr/>
            </p:nvSpPr>
            <p:spPr bwMode="auto">
              <a:xfrm>
                <a:off x="5376" y="2448"/>
                <a:ext cx="0" cy="96"/>
              </a:xfrm>
              <a:prstGeom prst="line">
                <a:avLst/>
              </a:prstGeom>
              <a:noFill/>
              <a:ln w="38100">
                <a:solidFill>
                  <a:schemeClr val="folHlink"/>
                </a:solidFill>
                <a:round/>
                <a:tailEnd type="triangle" w="med" len="med"/>
              </a:ln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6" name="Group 55"/>
          <p:cNvGrpSpPr/>
          <p:nvPr/>
        </p:nvGrpSpPr>
        <p:grpSpPr bwMode="auto">
          <a:xfrm>
            <a:off x="5327650" y="1371600"/>
            <a:ext cx="1219200" cy="1143000"/>
            <a:chOff x="3356" y="864"/>
            <a:chExt cx="768" cy="720"/>
          </a:xfrm>
        </p:grpSpPr>
        <p:sp>
          <p:nvSpPr>
            <p:cNvPr id="5145" name="Text Box 56"/>
            <p:cNvSpPr txBox="1">
              <a:spLocks noChangeArrowheads="1"/>
            </p:cNvSpPr>
            <p:nvPr/>
          </p:nvSpPr>
          <p:spPr bwMode="auto">
            <a:xfrm>
              <a:off x="3692" y="1180"/>
              <a:ext cx="432" cy="40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folHlink"/>
                  </a:solidFill>
                  <a:ea typeface="宋体" panose="02010600030101010101" pitchFamily="2" charset="-122"/>
                </a:rPr>
                <a:t>I</a:t>
              </a:r>
              <a:r>
                <a:rPr lang="en-US" altLang="zh-CN" sz="36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grpSp>
          <p:nvGrpSpPr>
            <p:cNvPr id="5146" name="Group 57"/>
            <p:cNvGrpSpPr/>
            <p:nvPr/>
          </p:nvGrpSpPr>
          <p:grpSpPr bwMode="auto">
            <a:xfrm>
              <a:off x="3356" y="864"/>
              <a:ext cx="672" cy="672"/>
              <a:chOff x="4704" y="2208"/>
              <a:chExt cx="672" cy="336"/>
            </a:xfrm>
          </p:grpSpPr>
          <p:sp>
            <p:nvSpPr>
              <p:cNvPr id="5147" name="Arc 58"/>
              <p:cNvSpPr/>
              <p:nvPr/>
            </p:nvSpPr>
            <p:spPr bwMode="auto">
              <a:xfrm>
                <a:off x="4704" y="2208"/>
                <a:ext cx="672" cy="288"/>
              </a:xfrm>
              <a:custGeom>
                <a:avLst/>
                <a:gdLst>
                  <a:gd name="T0" fmla="*/ 0 w 21600"/>
                  <a:gd name="T1" fmla="*/ 0 h 21600"/>
                  <a:gd name="T2" fmla="*/ 1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folHlink"/>
                </a:solidFill>
                <a:round/>
              </a:ln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5148" name="Line 59"/>
              <p:cNvSpPr>
                <a:spLocks noChangeShapeType="1"/>
              </p:cNvSpPr>
              <p:nvPr/>
            </p:nvSpPr>
            <p:spPr bwMode="auto">
              <a:xfrm>
                <a:off x="5376" y="2448"/>
                <a:ext cx="0" cy="96"/>
              </a:xfrm>
              <a:prstGeom prst="line">
                <a:avLst/>
              </a:prstGeom>
              <a:noFill/>
              <a:ln w="38100">
                <a:solidFill>
                  <a:schemeClr val="folHlink"/>
                </a:solidFill>
                <a:round/>
                <a:tailEnd type="triangle" w="med" len="med"/>
              </a:ln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80062" name="AutoShape 62"/>
          <p:cNvSpPr/>
          <p:nvPr/>
        </p:nvSpPr>
        <p:spPr bwMode="auto">
          <a:xfrm>
            <a:off x="285750" y="4979988"/>
            <a:ext cx="209550" cy="1085850"/>
          </a:xfrm>
          <a:prstGeom prst="leftBrace">
            <a:avLst>
              <a:gd name="adj1" fmla="val 43182"/>
              <a:gd name="adj2" fmla="val 50000"/>
            </a:avLst>
          </a:prstGeom>
          <a:noFill/>
          <a:ln w="381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80063" name="AutoShape 63"/>
          <p:cNvSpPr/>
          <p:nvPr/>
        </p:nvSpPr>
        <p:spPr bwMode="auto">
          <a:xfrm>
            <a:off x="4959350" y="4124325"/>
            <a:ext cx="212725" cy="685800"/>
          </a:xfrm>
          <a:prstGeom prst="leftBrace">
            <a:avLst>
              <a:gd name="adj1" fmla="val 26866"/>
              <a:gd name="adj2" fmla="val 50000"/>
            </a:avLst>
          </a:prstGeom>
          <a:noFill/>
          <a:ln w="381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00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00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80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80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280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80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280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80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280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80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280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280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280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280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280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1280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280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280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0002" grpId="0" autoUpdateAnimBg="0"/>
      <p:bldP spid="1280004" grpId="0" autoUpdateAnimBg="0"/>
      <p:bldP spid="1280005" grpId="0" autoUpdateAnimBg="0"/>
      <p:bldP spid="1280006" grpId="0" autoUpdateAnimBg="0"/>
      <p:bldP spid="1280007" grpId="0" autoUpdateAnimBg="0"/>
      <p:bldP spid="1280008" grpId="0" autoUpdateAnimBg="0"/>
      <p:bldP spid="1280009" grpId="0" autoUpdateAnimBg="0"/>
      <p:bldP spid="1280010" grpId="0" autoUpdateAnimBg="0"/>
      <p:bldP spid="1280011" grpId="0" autoUpdateAnimBg="0"/>
      <p:bldP spid="1280012" grpId="0" autoUpdateAnimBg="0"/>
      <p:bldP spid="1280013" grpId="0" animBg="1"/>
      <p:bldP spid="1280014" grpId="0" autoUpdateAnimBg="0"/>
      <p:bldP spid="1280015" grpId="0" autoUpdateAnimBg="0"/>
      <p:bldP spid="1280016" grpId="0" autoUpdateAnimBg="0"/>
      <p:bldP spid="1280017" grpId="0" autoUpdateAnimBg="0"/>
      <p:bldP spid="1280062" grpId="0" animBg="1"/>
      <p:bldP spid="128006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02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"/>
            <a:ext cx="7772400" cy="1143000"/>
          </a:xfrm>
        </p:spPr>
        <p:txBody>
          <a:bodyPr/>
          <a:lstStyle/>
          <a:p>
            <a:pPr algn="l" eaLnBrk="1" hangingPunct="1"/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注意事项</a:t>
            </a:r>
          </a:p>
        </p:txBody>
      </p:sp>
      <p:sp>
        <p:nvSpPr>
          <p:cNvPr id="1281028" name="Text Box 4"/>
          <p:cNvSpPr txBox="1">
            <a:spLocks noChangeArrowheads="1"/>
          </p:cNvSpPr>
          <p:nvPr/>
        </p:nvSpPr>
        <p:spPr bwMode="auto">
          <a:xfrm>
            <a:off x="0" y="2057400"/>
            <a:ext cx="9144000" cy="64135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600">
                <a:ea typeface="楷体_GB2312" panose="02010609030101010101" pitchFamily="49" charset="-122"/>
              </a:rPr>
              <a:t>(2) </a:t>
            </a:r>
            <a:r>
              <a:rPr lang="zh-CN" altLang="en-US" sz="3600">
                <a:ea typeface="楷体_GB2312" panose="02010609030101010101" pitchFamily="49" charset="-122"/>
              </a:rPr>
              <a:t>网孔方程的系数是电阻，电源是电压源。</a:t>
            </a:r>
            <a:endParaRPr lang="zh-CN" altLang="en-US" sz="3200">
              <a:ea typeface="楷体_GB2312" panose="02010609030101010101" pitchFamily="49" charset="-122"/>
            </a:endParaRPr>
          </a:p>
        </p:txBody>
      </p:sp>
      <p:sp>
        <p:nvSpPr>
          <p:cNvPr id="1281029" name="Text Box 5"/>
          <p:cNvSpPr txBox="1">
            <a:spLocks noChangeArrowheads="1"/>
          </p:cNvSpPr>
          <p:nvPr/>
        </p:nvSpPr>
        <p:spPr bwMode="auto">
          <a:xfrm>
            <a:off x="76200" y="1143000"/>
            <a:ext cx="8686800" cy="641350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600">
                <a:ea typeface="楷体_GB2312" panose="02010609030101010101" pitchFamily="49" charset="-122"/>
              </a:rPr>
              <a:t>(1) </a:t>
            </a:r>
            <a:r>
              <a:rPr lang="zh-CN" altLang="en-US" sz="3600">
                <a:ea typeface="楷体_GB2312" panose="02010609030101010101" pitchFamily="49" charset="-122"/>
              </a:rPr>
              <a:t>列网孔方程时，要先画出绕行方向。</a:t>
            </a:r>
          </a:p>
        </p:txBody>
      </p:sp>
      <p:sp>
        <p:nvSpPr>
          <p:cNvPr id="1281030" name="Text Box 6"/>
          <p:cNvSpPr txBox="1">
            <a:spLocks noChangeArrowheads="1"/>
          </p:cNvSpPr>
          <p:nvPr/>
        </p:nvSpPr>
        <p:spPr bwMode="auto">
          <a:xfrm>
            <a:off x="0" y="2971800"/>
            <a:ext cx="8686800" cy="1190625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600">
                <a:ea typeface="楷体_GB2312" panose="02010609030101010101" pitchFamily="49" charset="-122"/>
              </a:rPr>
              <a:t>(3) </a:t>
            </a:r>
            <a:r>
              <a:rPr lang="zh-CN" altLang="en-US" sz="3600">
                <a:ea typeface="楷体_GB2312" panose="02010609030101010101" pitchFamily="49" charset="-122"/>
              </a:rPr>
              <a:t>若电路中的元件是电导，则要把电导换成电阻</a:t>
            </a:r>
            <a:r>
              <a:rPr lang="en-US" altLang="zh-CN" sz="3600">
                <a:ea typeface="楷体_GB2312" panose="02010609030101010101" pitchFamily="49" charset="-122"/>
              </a:rPr>
              <a:t>(R=1/G)</a:t>
            </a:r>
            <a:r>
              <a:rPr lang="zh-CN" altLang="en-US" sz="3600">
                <a:ea typeface="楷体_GB2312" panose="02010609030101010101" pitchFamily="49" charset="-122"/>
              </a:rPr>
              <a:t>。</a:t>
            </a:r>
          </a:p>
        </p:txBody>
      </p:sp>
      <p:sp>
        <p:nvSpPr>
          <p:cNvPr id="1281031" name="Text Box 7"/>
          <p:cNvSpPr txBox="1">
            <a:spLocks noChangeArrowheads="1"/>
          </p:cNvSpPr>
          <p:nvPr/>
        </p:nvSpPr>
        <p:spPr bwMode="auto">
          <a:xfrm>
            <a:off x="0" y="4419600"/>
            <a:ext cx="8458200" cy="1190625"/>
          </a:xfrm>
          <a:prstGeom prst="rect">
            <a:avLst/>
          </a:prstGeom>
          <a:noFill/>
          <a:ln w="38100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600">
                <a:ea typeface="楷体_GB2312" panose="02010609030101010101" pitchFamily="49" charset="-122"/>
              </a:rPr>
              <a:t>(4)  </a:t>
            </a:r>
            <a:r>
              <a:rPr lang="zh-CN" altLang="en-US" sz="3600">
                <a:ea typeface="楷体_GB2312" panose="02010609030101010101" pitchFamily="49" charset="-122"/>
              </a:rPr>
              <a:t>若电路中的电源是电流源，</a:t>
            </a:r>
            <a:r>
              <a:rPr lang="zh-CN" altLang="en-US" sz="3600">
                <a:solidFill>
                  <a:schemeClr val="folHlink"/>
                </a:solidFill>
                <a:ea typeface="楷体_GB2312" panose="02010609030101010101" pitchFamily="49" charset="-122"/>
              </a:rPr>
              <a:t>要标出电流源两端的电压。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8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8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8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8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1026" grpId="0" autoUpdateAnimBg="0"/>
      <p:bldP spid="1281028" grpId="0" autoUpdateAnimBg="0"/>
      <p:bldP spid="1281029" grpId="0" autoUpdateAnimBg="0"/>
      <p:bldP spid="1281030" grpId="0" autoUpdateAnimBg="0"/>
      <p:bldP spid="1281031" grpId="0" autoUpdateAnimBg="0"/>
    </p:bldLst>
  </p:timing>
</p:sld>
</file>

<file path=ppt/theme/theme1.xml><?xml version="1.0" encoding="utf-8"?>
<a:theme xmlns:a="http://schemas.openxmlformats.org/drawingml/2006/main" name="冲动型模板">
  <a:themeElements>
    <a:clrScheme name="">
      <a:dk1>
        <a:srgbClr val="000000"/>
      </a:dk1>
      <a:lt1>
        <a:srgbClr val="FFFFFF"/>
      </a:lt1>
      <a:dk2>
        <a:srgbClr val="0000CC"/>
      </a:dk2>
      <a:lt2>
        <a:srgbClr val="FFCC66"/>
      </a:lt2>
      <a:accent1>
        <a:srgbClr val="FF9900"/>
      </a:accent1>
      <a:accent2>
        <a:srgbClr val="000044"/>
      </a:accent2>
      <a:accent3>
        <a:srgbClr val="AAAAE2"/>
      </a:accent3>
      <a:accent4>
        <a:srgbClr val="DADADA"/>
      </a:accent4>
      <a:accent5>
        <a:srgbClr val="FFCAAA"/>
      </a:accent5>
      <a:accent6>
        <a:srgbClr val="00003D"/>
      </a:accent6>
      <a:hlink>
        <a:srgbClr val="3366FF"/>
      </a:hlink>
      <a:folHlink>
        <a:srgbClr val="FFFF00"/>
      </a:folHlink>
    </a:clrScheme>
    <a:fontScheme name="冲动型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华文新魏" panose="0201080004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华文新魏" panose="02010800040101010101" pitchFamily="2" charset="-122"/>
          </a:defRPr>
        </a:defPPr>
      </a:lstStyle>
    </a:lnDef>
  </a:objectDefaults>
  <a:extraClrSchemeLst>
    <a:extraClrScheme>
      <a:clrScheme name="冲动型模板 1">
        <a:dk1>
          <a:srgbClr val="000000"/>
        </a:dk1>
        <a:lt1>
          <a:srgbClr val="CCECFF"/>
        </a:lt1>
        <a:dk2>
          <a:srgbClr val="000066"/>
        </a:dk2>
        <a:lt2>
          <a:srgbClr val="6699FF"/>
        </a:lt2>
        <a:accent1>
          <a:srgbClr val="33CCCC"/>
        </a:accent1>
        <a:accent2>
          <a:srgbClr val="0099FF"/>
        </a:accent2>
        <a:accent3>
          <a:srgbClr val="E2F4FF"/>
        </a:accent3>
        <a:accent4>
          <a:srgbClr val="000000"/>
        </a:accent4>
        <a:accent5>
          <a:srgbClr val="ADE2E2"/>
        </a:accent5>
        <a:accent6>
          <a:srgbClr val="008AE7"/>
        </a:accent6>
        <a:hlink>
          <a:srgbClr val="FFFFFF"/>
        </a:hlink>
        <a:folHlink>
          <a:srgbClr val="3366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冲动型模板 2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CBCBCB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AEAEAE"/>
        </a:accent6>
        <a:hlink>
          <a:srgbClr val="4D4D4D"/>
        </a:hlink>
        <a:folHlink>
          <a:srgbClr val="8686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冲动型模板 3">
        <a:dk1>
          <a:srgbClr val="000000"/>
        </a:dk1>
        <a:lt1>
          <a:srgbClr val="FFFFFF"/>
        </a:lt1>
        <a:dk2>
          <a:srgbClr val="660033"/>
        </a:dk2>
        <a:lt2>
          <a:srgbClr val="FFCC66"/>
        </a:lt2>
        <a:accent1>
          <a:srgbClr val="FF9900"/>
        </a:accent1>
        <a:accent2>
          <a:srgbClr val="440022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3D001E"/>
        </a:accent6>
        <a:hlink>
          <a:srgbClr val="B20059"/>
        </a:hlink>
        <a:folHlink>
          <a:srgbClr val="FF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冲动型模板 4">
        <a:dk1>
          <a:srgbClr val="000000"/>
        </a:dk1>
        <a:lt1>
          <a:srgbClr val="FFFFFF"/>
        </a:lt1>
        <a:dk2>
          <a:srgbClr val="663300"/>
        </a:dk2>
        <a:lt2>
          <a:srgbClr val="FFCC66"/>
        </a:lt2>
        <a:accent1>
          <a:srgbClr val="FF9900"/>
        </a:accent1>
        <a:accent2>
          <a:srgbClr val="361B00"/>
        </a:accent2>
        <a:accent3>
          <a:srgbClr val="B8ADAA"/>
        </a:accent3>
        <a:accent4>
          <a:srgbClr val="DADADA"/>
        </a:accent4>
        <a:accent5>
          <a:srgbClr val="FFCAAA"/>
        </a:accent5>
        <a:accent6>
          <a:srgbClr val="301700"/>
        </a:accent6>
        <a:hlink>
          <a:srgbClr val="996633"/>
        </a:hlink>
        <a:folHlink>
          <a:srgbClr val="FF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冲动型模板 5">
        <a:dk1>
          <a:srgbClr val="000000"/>
        </a:dk1>
        <a:lt1>
          <a:srgbClr val="FFFFFF"/>
        </a:lt1>
        <a:dk2>
          <a:srgbClr val="003300"/>
        </a:dk2>
        <a:lt2>
          <a:srgbClr val="FFCC66"/>
        </a:lt2>
        <a:accent1>
          <a:srgbClr val="CC9900"/>
        </a:accent1>
        <a:accent2>
          <a:srgbClr val="001600"/>
        </a:accent2>
        <a:accent3>
          <a:srgbClr val="AAADAA"/>
        </a:accent3>
        <a:accent4>
          <a:srgbClr val="DADADA"/>
        </a:accent4>
        <a:accent5>
          <a:srgbClr val="E2CAAA"/>
        </a:accent5>
        <a:accent6>
          <a:srgbClr val="001300"/>
        </a:accent6>
        <a:hlink>
          <a:srgbClr val="006600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Office\Templates\演示文稿设计\冲动型模板.pot</Template>
  <TotalTime>241</TotalTime>
  <Words>2045</Words>
  <Application>Microsoft Office PowerPoint</Application>
  <PresentationFormat>全屏显示(4:3)</PresentationFormat>
  <Paragraphs>541</Paragraphs>
  <Slides>25</Slides>
  <Notes>21</Notes>
  <HiddenSlides>3</HiddenSlides>
  <MMClips>1</MMClips>
  <ScaleCrop>false</ScaleCrop>
  <HeadingPairs>
    <vt:vector size="10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25</vt:i4>
      </vt:variant>
      <vt:variant>
        <vt:lpstr>自定义放映</vt:lpstr>
      </vt:variant>
      <vt:variant>
        <vt:i4>1</vt:i4>
      </vt:variant>
    </vt:vector>
  </HeadingPairs>
  <TitlesOfParts>
    <vt:vector size="40" baseType="lpstr">
      <vt:lpstr>宋体</vt:lpstr>
      <vt:lpstr>方正行楷简体</vt:lpstr>
      <vt:lpstr>Arial</vt:lpstr>
      <vt:lpstr>Wingdings</vt:lpstr>
      <vt:lpstr>黑体</vt:lpstr>
      <vt:lpstr>华文新魏</vt:lpstr>
      <vt:lpstr>楷体_GB2312</vt:lpstr>
      <vt:lpstr>隶书</vt:lpstr>
      <vt:lpstr>仿宋_GB2312</vt:lpstr>
      <vt:lpstr>Times New Roman</vt:lpstr>
      <vt:lpstr>冲动型模板</vt:lpstr>
      <vt:lpstr>Equation.3</vt:lpstr>
      <vt:lpstr>公式</vt:lpstr>
      <vt:lpstr>Equation</vt:lpstr>
      <vt:lpstr>第3章 电路的基本分析方法</vt:lpstr>
      <vt:lpstr> 树支与连支</vt:lpstr>
      <vt:lpstr>PowerPoint 演示文稿</vt:lpstr>
      <vt:lpstr> 列网孔方程</vt:lpstr>
      <vt:lpstr>例1：</vt:lpstr>
      <vt:lpstr>例2：</vt:lpstr>
      <vt:lpstr>例3：</vt:lpstr>
      <vt:lpstr>例4：</vt:lpstr>
      <vt:lpstr>注意事项</vt:lpstr>
      <vt:lpstr>3.3 回路电流法 </vt:lpstr>
      <vt:lpstr>例5：</vt:lpstr>
      <vt:lpstr>回路法的一般步骤：</vt:lpstr>
      <vt:lpstr>3.4  节点电压法</vt:lpstr>
      <vt:lpstr>2.推导方程</vt:lpstr>
      <vt:lpstr>PowerPoint 演示文稿</vt:lpstr>
      <vt:lpstr>例6：</vt:lpstr>
      <vt:lpstr>解二： </vt:lpstr>
      <vt:lpstr>例7:</vt:lpstr>
      <vt:lpstr>3. 节点法的解题步骤:</vt:lpstr>
      <vt:lpstr>PowerPoint 演示文稿</vt:lpstr>
      <vt:lpstr>PowerPoint 演示文稿</vt:lpstr>
      <vt:lpstr>PowerPoint 演示文稿</vt:lpstr>
      <vt:lpstr>习题1：</vt:lpstr>
      <vt:lpstr>习题2：</vt:lpstr>
      <vt:lpstr>再见</vt:lpstr>
      <vt:lpstr>自定义放映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欢迎学习 «电路分析基础»</dc:title>
  <dc:creator>djh</dc:creator>
  <cp:lastModifiedBy>柯 桂锦</cp:lastModifiedBy>
  <cp:revision>442</cp:revision>
  <dcterms:created xsi:type="dcterms:W3CDTF">1999-06-02T01:50:00Z</dcterms:created>
  <dcterms:modified xsi:type="dcterms:W3CDTF">2022-04-19T08:37:19Z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